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 id="2147483685" r:id="rId6"/>
  </p:sldMasterIdLst>
  <p:notesMasterIdLst>
    <p:notesMasterId r:id="rId20"/>
  </p:notesMasterIdLst>
  <p:sldIdLst>
    <p:sldId id="316" r:id="rId7"/>
    <p:sldId id="334" r:id="rId8"/>
    <p:sldId id="331" r:id="rId9"/>
    <p:sldId id="349" r:id="rId10"/>
    <p:sldId id="336" r:id="rId11"/>
    <p:sldId id="350" r:id="rId12"/>
    <p:sldId id="263" r:id="rId13"/>
    <p:sldId id="317" r:id="rId14"/>
    <p:sldId id="345" r:id="rId15"/>
    <p:sldId id="346" r:id="rId16"/>
    <p:sldId id="352" r:id="rId17"/>
    <p:sldId id="323" r:id="rId18"/>
    <p:sldId id="35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5EE2DB-F888-485C-85E2-9ED4FCC83809}">
          <p14:sldIdLst>
            <p14:sldId id="316"/>
          </p14:sldIdLst>
        </p14:section>
        <p14:section name="Hotel Bookings" id="{CE2A641D-4CAB-47F1-86DC-BB97194BD9E7}">
          <p14:sldIdLst>
            <p14:sldId id="334"/>
            <p14:sldId id="331"/>
            <p14:sldId id="349"/>
            <p14:sldId id="336"/>
            <p14:sldId id="350"/>
            <p14:sldId id="263"/>
            <p14:sldId id="317"/>
            <p14:sldId id="345"/>
            <p14:sldId id="346"/>
            <p14:sldId id="352"/>
            <p14:sldId id="323"/>
            <p14:sldId id="3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unoluwa Olutola" initials="AO" lastIdx="1" clrIdx="0">
    <p:extLst>
      <p:ext uri="{19B8F6BF-5375-455C-9EA6-DF929625EA0E}">
        <p15:presenceInfo xmlns:p15="http://schemas.microsoft.com/office/powerpoint/2012/main" userId="ed5302eead6a5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295E"/>
    <a:srgbClr val="9AADD0"/>
    <a:srgbClr val="667181"/>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633" autoAdjust="0"/>
  </p:normalViewPr>
  <p:slideViewPr>
    <p:cSldViewPr snapToGrid="0">
      <p:cViewPr varScale="1">
        <p:scale>
          <a:sx n="73" d="100"/>
          <a:sy n="73" d="100"/>
        </p:scale>
        <p:origin x="235"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00125943294806E-2"/>
          <c:y val="3.8914169271606278E-2"/>
          <c:w val="0.90459987405670517"/>
          <c:h val="0.78623816257971768"/>
        </c:manualLayout>
      </c:layout>
      <c:barChart>
        <c:barDir val="col"/>
        <c:grouping val="clustered"/>
        <c:varyColors val="0"/>
        <c:ser>
          <c:idx val="0"/>
          <c:order val="0"/>
          <c:tx>
            <c:strRef>
              <c:f>Sheet1!$B$1</c:f>
              <c:strCache>
                <c:ptCount val="1"/>
                <c:pt idx="0">
                  <c:v>Revenue List</c:v>
                </c:pt>
              </c:strCache>
            </c:strRef>
          </c:tx>
          <c:spPr>
            <a:solidFill>
              <a:schemeClr val="accent1"/>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7-A134-409E-BB22-10358C98F1F7}"/>
              </c:ext>
            </c:extLst>
          </c:dPt>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6-A134-409E-BB22-10358C98F1F7}"/>
              </c:ext>
            </c:extLst>
          </c:dPt>
          <c:dPt>
            <c:idx val="2"/>
            <c:invertIfNegative val="0"/>
            <c:bubble3D val="0"/>
            <c:spPr>
              <a:solidFill>
                <a:schemeClr val="bg1">
                  <a:lumMod val="85000"/>
                </a:schemeClr>
              </a:solidFill>
              <a:ln>
                <a:noFill/>
              </a:ln>
              <a:effectLst/>
            </c:spPr>
            <c:extLst>
              <c:ext xmlns:c16="http://schemas.microsoft.com/office/drawing/2014/chart" uri="{C3380CC4-5D6E-409C-BE32-E72D297353CC}">
                <c16:uniqueId val="{00000005-A134-409E-BB22-10358C98F1F7}"/>
              </c:ext>
            </c:extLst>
          </c:dPt>
          <c:dPt>
            <c:idx val="3"/>
            <c:invertIfNegative val="0"/>
            <c:bubble3D val="0"/>
            <c:spPr>
              <a:solidFill>
                <a:schemeClr val="bg1">
                  <a:lumMod val="85000"/>
                </a:schemeClr>
              </a:solidFill>
              <a:ln>
                <a:noFill/>
              </a:ln>
              <a:effectLst/>
            </c:spPr>
            <c:extLst>
              <c:ext xmlns:c16="http://schemas.microsoft.com/office/drawing/2014/chart" uri="{C3380CC4-5D6E-409C-BE32-E72D297353CC}">
                <c16:uniqueId val="{00000004-A134-409E-BB22-10358C98F1F7}"/>
              </c:ext>
            </c:extLst>
          </c:dPt>
          <c:dPt>
            <c:idx val="4"/>
            <c:invertIfNegative val="0"/>
            <c:bubble3D val="0"/>
            <c:spPr>
              <a:solidFill>
                <a:srgbClr val="CE295E"/>
              </a:solidFill>
              <a:ln>
                <a:noFill/>
              </a:ln>
              <a:effectLst/>
            </c:spPr>
            <c:extLst>
              <c:ext xmlns:c16="http://schemas.microsoft.com/office/drawing/2014/chart" uri="{C3380CC4-5D6E-409C-BE32-E72D297353CC}">
                <c16:uniqueId val="{00000003-A134-409E-BB22-10358C98F1F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Large Conference Room</c:v>
                </c:pt>
                <c:pt idx="1">
                  <c:v>Small Conference Room</c:v>
                </c:pt>
                <c:pt idx="2">
                  <c:v>Deluxe Room</c:v>
                </c:pt>
                <c:pt idx="3">
                  <c:v>Double Room</c:v>
                </c:pt>
                <c:pt idx="4">
                  <c:v>Normal Room</c:v>
                </c:pt>
              </c:strCache>
            </c:strRef>
          </c:cat>
          <c:val>
            <c:numRef>
              <c:f>Sheet1!$B$2:$B$6</c:f>
              <c:numCache>
                <c:formatCode>General</c:formatCode>
                <c:ptCount val="5"/>
                <c:pt idx="0">
                  <c:v>6450</c:v>
                </c:pt>
                <c:pt idx="1">
                  <c:v>12080</c:v>
                </c:pt>
                <c:pt idx="2">
                  <c:v>11400</c:v>
                </c:pt>
                <c:pt idx="3">
                  <c:v>6300</c:v>
                </c:pt>
                <c:pt idx="4">
                  <c:v>15440</c:v>
                </c:pt>
              </c:numCache>
            </c:numRef>
          </c:val>
          <c:extLst>
            <c:ext xmlns:c16="http://schemas.microsoft.com/office/drawing/2014/chart" uri="{C3380CC4-5D6E-409C-BE32-E72D297353CC}">
              <c16:uniqueId val="{00000000-A134-409E-BB22-10358C98F1F7}"/>
            </c:ext>
          </c:extLst>
        </c:ser>
        <c:dLbls>
          <c:showLegendKey val="0"/>
          <c:showVal val="1"/>
          <c:showCatName val="0"/>
          <c:showSerName val="0"/>
          <c:showPercent val="0"/>
          <c:showBubbleSize val="0"/>
        </c:dLbls>
        <c:gapWidth val="75"/>
        <c:axId val="1297837327"/>
        <c:axId val="1297836911"/>
      </c:barChart>
      <c:catAx>
        <c:axId val="129783732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7836911"/>
        <c:crosses val="autoZero"/>
        <c:auto val="1"/>
        <c:lblAlgn val="ctr"/>
        <c:lblOffset val="100"/>
        <c:noMultiLvlLbl val="0"/>
      </c:catAx>
      <c:valAx>
        <c:axId val="1297836911"/>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78373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64F33-3127-4EDE-B659-36CEA9706791}" type="datetimeFigureOut">
              <a:rPr lang="en-GB" smtClean="0"/>
              <a:t>23/09/2022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974BD-D0D0-4F54-B606-E1F2BF103D0A}" type="slidenum">
              <a:rPr lang="en-GB" smtClean="0"/>
              <a:t>‹#›</a:t>
            </a:fld>
            <a:endParaRPr lang="en-GB"/>
          </a:p>
        </p:txBody>
      </p:sp>
    </p:spTree>
    <p:extLst>
      <p:ext uri="{BB962C8B-B14F-4D97-AF65-F5344CB8AC3E}">
        <p14:creationId xmlns:p14="http://schemas.microsoft.com/office/powerpoint/2010/main" val="3493328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B974BD-D0D0-4F54-B606-E1F2BF103D0A}" type="slidenum">
              <a:rPr lang="en-GB" smtClean="0"/>
              <a:t>1</a:t>
            </a:fld>
            <a:endParaRPr lang="en-GB"/>
          </a:p>
        </p:txBody>
      </p:sp>
    </p:spTree>
    <p:extLst>
      <p:ext uri="{BB962C8B-B14F-4D97-AF65-F5344CB8AC3E}">
        <p14:creationId xmlns:p14="http://schemas.microsoft.com/office/powerpoint/2010/main" val="34246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74BD-D0D0-4F54-B606-E1F2BF103D0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014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B974BD-D0D0-4F54-B606-E1F2BF103D0A}" type="slidenum">
              <a:rPr lang="en-GB" smtClean="0"/>
              <a:t>11</a:t>
            </a:fld>
            <a:endParaRPr lang="en-GB"/>
          </a:p>
        </p:txBody>
      </p:sp>
    </p:spTree>
    <p:extLst>
      <p:ext uri="{BB962C8B-B14F-4D97-AF65-F5344CB8AC3E}">
        <p14:creationId xmlns:p14="http://schemas.microsoft.com/office/powerpoint/2010/main" val="1504430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8DEA9-6F4F-4540-9E5D-C6F39079A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25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9/23/2022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94456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239099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64120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817724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592657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531114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95759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25807871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42882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1903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778556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28399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2177126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21790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593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9/23/2022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9/23/2022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9/23/2022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3.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9/23/2022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9/23/2022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14759642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53191753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slide" Target="slide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chart" Target="../charts/chart1.xml"/><Relationship Id="rId1" Type="http://schemas.openxmlformats.org/officeDocument/2006/relationships/slideLayout" Target="../slideLayouts/slideLayout15.xm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svg"/><Relationship Id="rId3" Type="http://schemas.openxmlformats.org/officeDocument/2006/relationships/slide" Target="slide8.xml"/><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3.svg"/><Relationship Id="rId1" Type="http://schemas.openxmlformats.org/officeDocument/2006/relationships/slideLayout" Target="../slideLayouts/slideLayout15.xml"/><Relationship Id="rId6" Type="http://schemas.openxmlformats.org/officeDocument/2006/relationships/slide" Target="slide7.xml"/><Relationship Id="rId11" Type="http://schemas.openxmlformats.org/officeDocument/2006/relationships/slide" Target="slide4.xml"/><Relationship Id="rId5" Type="http://schemas.openxmlformats.org/officeDocument/2006/relationships/image" Target="../media/image5.svg"/><Relationship Id="rId15" Type="http://schemas.openxmlformats.org/officeDocument/2006/relationships/image" Target="../media/image12.png"/><Relationship Id="rId10" Type="http://schemas.openxmlformats.org/officeDocument/2006/relationships/image" Target="../media/image9.sv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slide" Target="slide9.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singularityhub.com/2016/03/22/technology-feels-like-its-accelerating-because-it-actually-is/" TargetMode="External"/><Relationship Id="rId7" Type="http://schemas.openxmlformats.org/officeDocument/2006/relationships/image" Target="../media/image17.svg"/><Relationship Id="rId2" Type="http://schemas.openxmlformats.org/officeDocument/2006/relationships/image" Target="../media/image14.jpg"/><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slide" Target="slide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microsoft.com/office/2007/relationships/hdphoto" Target="../media/hdphoto1.wdp"/><Relationship Id="rId7" Type="http://schemas.openxmlformats.org/officeDocument/2006/relationships/slide" Target="slide3.xml"/><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9.png"/><Relationship Id="rId16"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11.sv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slide" Target="slide4.xml"/><Relationship Id="rId9" Type="http://schemas.openxmlformats.org/officeDocument/2006/relationships/image" Target="../media/image21.sv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7.sv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slide" Target="slide13.xml"/><Relationship Id="rId4" Type="http://schemas.openxmlformats.org/officeDocument/2006/relationships/slide" Target="slide1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slide" Target="slide3.xml"/><Relationship Id="rId2"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hyperlink" Target="https://singularityhub.com/2016/03/22/technology-feels-like-its-accelerating-because-it-actually-is/" TargetMode="External"/><Relationship Id="rId2" Type="http://schemas.openxmlformats.org/officeDocument/2006/relationships/image" Target="../media/image14.jpg"/><Relationship Id="rId1" Type="http://schemas.openxmlformats.org/officeDocument/2006/relationships/slideLayout" Target="../slideLayouts/slideLayout15.xml"/><Relationship Id="rId6" Type="http://schemas.openxmlformats.org/officeDocument/2006/relationships/slide" Target="slide3.xml"/><Relationship Id="rId5" Type="http://schemas.openxmlformats.org/officeDocument/2006/relationships/image" Target="../media/image33.sv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4.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14" descr="Colored Paper Stacked ">
            <a:extLst>
              <a:ext uri="{FF2B5EF4-FFF2-40B4-BE49-F238E27FC236}">
                <a16:creationId xmlns:a16="http://schemas.microsoft.com/office/drawing/2014/main" id="{E33518C7-EC50-C64F-3A1C-45C4060BA2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BLACKTECH</a:t>
            </a:r>
            <a:br>
              <a:rPr lang="en-US" sz="4400" dirty="0">
                <a:solidFill>
                  <a:schemeClr val="tx1"/>
                </a:solidFill>
              </a:rPr>
            </a:br>
            <a:r>
              <a:rPr lang="en-US" sz="4400" dirty="0">
                <a:solidFill>
                  <a:schemeClr val="tx1"/>
                </a:solidFill>
              </a:rPr>
              <a:t>CAPSTONE</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990546"/>
            <a:ext cx="4775075" cy="559656"/>
          </a:xfrm>
        </p:spPr>
        <p:txBody>
          <a:bodyPr>
            <a:normAutofit/>
          </a:bodyPr>
          <a:lstStyle/>
          <a:p>
            <a:r>
              <a:rPr lang="en-US" dirty="0">
                <a:solidFill>
                  <a:schemeClr val="tx1"/>
                </a:solidFill>
              </a:rPr>
              <a:t>OLUTOLA ADUNOLUWA</a:t>
            </a:r>
          </a:p>
        </p:txBody>
      </p:sp>
    </p:spTree>
    <p:extLst>
      <p:ext uri="{BB962C8B-B14F-4D97-AF65-F5344CB8AC3E}">
        <p14:creationId xmlns:p14="http://schemas.microsoft.com/office/powerpoint/2010/main" val="15147701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78ED311-3C99-B557-7078-0D8BCC557280}"/>
              </a:ext>
            </a:extLst>
          </p:cNvPr>
          <p:cNvGrpSpPr/>
          <p:nvPr/>
        </p:nvGrpSpPr>
        <p:grpSpPr>
          <a:xfrm>
            <a:off x="11781572" y="6330514"/>
            <a:ext cx="603188" cy="527486"/>
            <a:chOff x="11751092" y="6371325"/>
            <a:chExt cx="603188" cy="527486"/>
          </a:xfrm>
          <a:solidFill>
            <a:srgbClr val="CE295E"/>
          </a:solidFill>
        </p:grpSpPr>
        <p:sp>
          <p:nvSpPr>
            <p:cNvPr id="6" name="Freeform 102">
              <a:extLst>
                <a:ext uri="{FF2B5EF4-FFF2-40B4-BE49-F238E27FC236}">
                  <a16:creationId xmlns:a16="http://schemas.microsoft.com/office/drawing/2014/main" id="{770A6621-845A-80E2-11DB-D323AE72F3AB}"/>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7" name="TextBox 6">
              <a:hlinkClick r:id="rId2" action="ppaction://hlinksldjump"/>
              <a:extLst>
                <a:ext uri="{FF2B5EF4-FFF2-40B4-BE49-F238E27FC236}">
                  <a16:creationId xmlns:a16="http://schemas.microsoft.com/office/drawing/2014/main" id="{6A6081AC-EFC5-E312-0370-F0FC1A367506}"/>
                </a:ext>
              </a:extLst>
            </p:cNvPr>
            <p:cNvSpPr txBox="1"/>
            <p:nvPr/>
          </p:nvSpPr>
          <p:spPr>
            <a:xfrm>
              <a:off x="11907454" y="6481180"/>
              <a:ext cx="277640" cy="307777"/>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Light"/>
                </a:rPr>
                <a:t>9</a:t>
              </a:r>
            </a:p>
          </p:txBody>
        </p:sp>
      </p:grpSp>
      <p:pic>
        <p:nvPicPr>
          <p:cNvPr id="3" name="Picture 2">
            <a:extLst>
              <a:ext uri="{FF2B5EF4-FFF2-40B4-BE49-F238E27FC236}">
                <a16:creationId xmlns:a16="http://schemas.microsoft.com/office/drawing/2014/main" id="{4CD8ECEC-C23D-BE49-6EA8-B9675B4BF23D}"/>
              </a:ext>
            </a:extLst>
          </p:cNvPr>
          <p:cNvPicPr>
            <a:picLocks noChangeAspect="1"/>
          </p:cNvPicPr>
          <p:nvPr/>
        </p:nvPicPr>
        <p:blipFill>
          <a:blip r:embed="rId3"/>
          <a:srcRect l="188" r="188"/>
          <a:stretch/>
        </p:blipFill>
        <p:spPr>
          <a:xfrm>
            <a:off x="406880" y="503783"/>
            <a:ext cx="11378239" cy="5850434"/>
          </a:xfrm>
          <a:prstGeom prst="rect">
            <a:avLst/>
          </a:prstGeom>
        </p:spPr>
      </p:pic>
    </p:spTree>
    <p:extLst>
      <p:ext uri="{BB962C8B-B14F-4D97-AF65-F5344CB8AC3E}">
        <p14:creationId xmlns:p14="http://schemas.microsoft.com/office/powerpoint/2010/main" val="869618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78ED311-3C99-B557-7078-0D8BCC557280}"/>
              </a:ext>
            </a:extLst>
          </p:cNvPr>
          <p:cNvGrpSpPr/>
          <p:nvPr/>
        </p:nvGrpSpPr>
        <p:grpSpPr>
          <a:xfrm>
            <a:off x="11781572" y="6330514"/>
            <a:ext cx="603188" cy="527486"/>
            <a:chOff x="11751092" y="6371325"/>
            <a:chExt cx="603188" cy="527486"/>
          </a:xfrm>
          <a:solidFill>
            <a:srgbClr val="CE295E"/>
          </a:solidFill>
        </p:grpSpPr>
        <p:sp>
          <p:nvSpPr>
            <p:cNvPr id="6" name="Freeform 102">
              <a:extLst>
                <a:ext uri="{FF2B5EF4-FFF2-40B4-BE49-F238E27FC236}">
                  <a16:creationId xmlns:a16="http://schemas.microsoft.com/office/drawing/2014/main" id="{770A6621-845A-80E2-11DB-D323AE72F3AB}"/>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7" name="TextBox 6">
              <a:hlinkClick r:id="rId3" action="ppaction://hlinksldjump"/>
              <a:extLst>
                <a:ext uri="{FF2B5EF4-FFF2-40B4-BE49-F238E27FC236}">
                  <a16:creationId xmlns:a16="http://schemas.microsoft.com/office/drawing/2014/main" id="{6A6081AC-EFC5-E312-0370-F0FC1A367506}"/>
                </a:ext>
              </a:extLst>
            </p:cNvPr>
            <p:cNvSpPr txBox="1"/>
            <p:nvPr/>
          </p:nvSpPr>
          <p:spPr>
            <a:xfrm>
              <a:off x="11907454" y="6481180"/>
              <a:ext cx="341760" cy="307777"/>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Light"/>
                </a:rPr>
                <a:t>10</a:t>
              </a:r>
            </a:p>
          </p:txBody>
        </p:sp>
      </p:grpSp>
      <p:pic>
        <p:nvPicPr>
          <p:cNvPr id="3" name="Picture 2">
            <a:extLst>
              <a:ext uri="{FF2B5EF4-FFF2-40B4-BE49-F238E27FC236}">
                <a16:creationId xmlns:a16="http://schemas.microsoft.com/office/drawing/2014/main" id="{4CD8ECEC-C23D-BE49-6EA8-B9675B4BF23D}"/>
              </a:ext>
            </a:extLst>
          </p:cNvPr>
          <p:cNvPicPr>
            <a:picLocks noChangeAspect="1"/>
          </p:cNvPicPr>
          <p:nvPr/>
        </p:nvPicPr>
        <p:blipFill rotWithShape="1">
          <a:blip r:embed="rId4"/>
          <a:srcRect t="-1432" b="-1934"/>
          <a:stretch/>
        </p:blipFill>
        <p:spPr>
          <a:xfrm>
            <a:off x="406880" y="141890"/>
            <a:ext cx="11378239" cy="6606256"/>
          </a:xfrm>
          <a:prstGeom prst="rect">
            <a:avLst/>
          </a:prstGeom>
        </p:spPr>
      </p:pic>
    </p:spTree>
    <p:extLst>
      <p:ext uri="{BB962C8B-B14F-4D97-AF65-F5344CB8AC3E}">
        <p14:creationId xmlns:p14="http://schemas.microsoft.com/office/powerpoint/2010/main" val="3667011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8" y="1224091"/>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4443962" y="3110456"/>
            <a:ext cx="3304076"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entury Gothic"/>
                <a:ea typeface="+mn-ea"/>
                <a:cs typeface="+mn-cs"/>
              </a:rPr>
              <a:t>Thank You</a:t>
            </a:r>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05940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0EACF752-5CD7-268A-41D1-561AA72CDF8F}"/>
              </a:ext>
            </a:extLst>
          </p:cNvPr>
          <p:cNvGraphicFramePr/>
          <p:nvPr>
            <p:extLst>
              <p:ext uri="{D42A27DB-BD31-4B8C-83A1-F6EECF244321}">
                <p14:modId xmlns:p14="http://schemas.microsoft.com/office/powerpoint/2010/main" val="4093651734"/>
              </p:ext>
            </p:extLst>
          </p:nvPr>
        </p:nvGraphicFramePr>
        <p:xfrm>
          <a:off x="1879600" y="1068493"/>
          <a:ext cx="7813040" cy="5208694"/>
        </p:xfrm>
        <a:graphic>
          <a:graphicData uri="http://schemas.openxmlformats.org/drawingml/2006/chart">
            <c:chart xmlns:c="http://schemas.openxmlformats.org/drawingml/2006/chart" xmlns:r="http://schemas.openxmlformats.org/officeDocument/2006/relationships" r:id="rId2"/>
          </a:graphicData>
        </a:graphic>
      </p:graphicFrame>
      <p:pic>
        <p:nvPicPr>
          <p:cNvPr id="3" name="Graphic 2" descr="Braille">
            <a:hlinkClick r:id="rId3" action="ppaction://hlinksldjump"/>
            <a:extLst>
              <a:ext uri="{FF2B5EF4-FFF2-40B4-BE49-F238E27FC236}">
                <a16:creationId xmlns:a16="http://schemas.microsoft.com/office/drawing/2014/main" id="{8D147112-AB81-8D5C-DE81-9BDBFD9AB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520" y="198120"/>
            <a:ext cx="548640" cy="548640"/>
          </a:xfrm>
          <a:prstGeom prst="rect">
            <a:avLst/>
          </a:prstGeom>
        </p:spPr>
      </p:pic>
      <p:sp>
        <p:nvSpPr>
          <p:cNvPr id="4" name="TextBox 3">
            <a:extLst>
              <a:ext uri="{FF2B5EF4-FFF2-40B4-BE49-F238E27FC236}">
                <a16:creationId xmlns:a16="http://schemas.microsoft.com/office/drawing/2014/main" id="{84DAD897-FF8C-E9EF-693D-66917A64A60A}"/>
              </a:ext>
            </a:extLst>
          </p:cNvPr>
          <p:cNvSpPr txBox="1"/>
          <p:nvPr/>
        </p:nvSpPr>
        <p:spPr>
          <a:xfrm>
            <a:off x="2216901" y="100429"/>
            <a:ext cx="7138438" cy="646331"/>
          </a:xfrm>
          <a:prstGeom prst="rect">
            <a:avLst/>
          </a:prstGeom>
          <a:noFill/>
        </p:spPr>
        <p:txBody>
          <a:bodyPr vert="horz" wrap="square" lIns="0" tIns="0" rIns="0" bIns="0" rtlCol="0" anchor="t">
            <a:spAutoFit/>
          </a:bodyPr>
          <a:lstStyle>
            <a:defPPr>
              <a:defRPr lang="en-US"/>
            </a:defPPr>
            <a:lvl1pPr algn="ctr">
              <a:lnSpc>
                <a:spcPct val="90000"/>
              </a:lnSpc>
              <a:spcBef>
                <a:spcPct val="0"/>
              </a:spcBef>
              <a:buNone/>
              <a:defRPr sz="2800" b="1" cap="none" baseline="0">
                <a:latin typeface="Sagona ExtraLight (Headings)"/>
                <a:ea typeface="+mj-ea"/>
                <a:cs typeface="+mj-cs"/>
              </a:defRPr>
            </a:lvl1pPr>
          </a:lstStyle>
          <a:p>
            <a:r>
              <a:rPr lang="en-US" dirty="0"/>
              <a:t>Revenue Lost per Room Type</a:t>
            </a:r>
          </a:p>
        </p:txBody>
      </p:sp>
    </p:spTree>
    <p:extLst>
      <p:ext uri="{BB962C8B-B14F-4D97-AF65-F5344CB8AC3E}">
        <p14:creationId xmlns:p14="http://schemas.microsoft.com/office/powerpoint/2010/main" val="234186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2403DD4-520E-3932-7406-9EC1477907B4}"/>
              </a:ext>
            </a:extLst>
          </p:cNvPr>
          <p:cNvSpPr>
            <a:spLocks noGrp="1"/>
          </p:cNvSpPr>
          <p:nvPr>
            <p:ph type="subTitle" idx="1"/>
          </p:nvPr>
        </p:nvSpPr>
        <p:spPr/>
        <p:txBody>
          <a:bodyPr/>
          <a:lstStyle/>
          <a:p>
            <a:endParaRPr lang="en-GB"/>
          </a:p>
        </p:txBody>
      </p:sp>
      <p:pic>
        <p:nvPicPr>
          <p:cNvPr id="4" name="Picture 3">
            <a:extLst>
              <a:ext uri="{FF2B5EF4-FFF2-40B4-BE49-F238E27FC236}">
                <a16:creationId xmlns:a16="http://schemas.microsoft.com/office/drawing/2014/main" id="{1F1EF093-EF56-F60C-D43A-F64CC3971940}"/>
              </a:ext>
            </a:extLst>
          </p:cNvPr>
          <p:cNvPicPr>
            <a:picLocks noChangeAspect="1"/>
          </p:cNvPicPr>
          <p:nvPr/>
        </p:nvPicPr>
        <p:blipFill>
          <a:blip r:embed="rId2"/>
          <a:stretch>
            <a:fillRect/>
          </a:stretch>
        </p:blipFill>
        <p:spPr>
          <a:xfrm>
            <a:off x="0" y="2418080"/>
            <a:ext cx="12192000" cy="4439920"/>
          </a:xfrm>
          <a:prstGeom prst="rect">
            <a:avLst/>
          </a:prstGeom>
        </p:spPr>
      </p:pic>
      <p:sp>
        <p:nvSpPr>
          <p:cNvPr id="2" name="Title 1">
            <a:extLst>
              <a:ext uri="{FF2B5EF4-FFF2-40B4-BE49-F238E27FC236}">
                <a16:creationId xmlns:a16="http://schemas.microsoft.com/office/drawing/2014/main" id="{DA2B2BE9-DEE5-FC81-A303-EA166DD84D1B}"/>
              </a:ext>
            </a:extLst>
          </p:cNvPr>
          <p:cNvSpPr>
            <a:spLocks noGrp="1"/>
          </p:cNvSpPr>
          <p:nvPr>
            <p:ph type="ctrTitle"/>
          </p:nvPr>
        </p:nvSpPr>
        <p:spPr>
          <a:xfrm>
            <a:off x="1524000" y="1816259"/>
            <a:ext cx="9144000" cy="2387600"/>
          </a:xfrm>
        </p:spPr>
        <p:txBody>
          <a:bodyPr vert="horz" lIns="91440" tIns="45720" rIns="91440" bIns="45720" rtlCol="0" anchor="ctr">
            <a:normAutofit/>
          </a:bodyPr>
          <a:lstStyle/>
          <a:p>
            <a:pPr>
              <a:lnSpc>
                <a:spcPct val="83000"/>
              </a:lnSpc>
            </a:pPr>
            <a:r>
              <a:rPr lang="en-GB" b="1" spc="-100" dirty="0">
                <a:latin typeface="Sagona ExtraLight (Headings)"/>
                <a:ea typeface="+mn-ea"/>
                <a:cs typeface="+mn-cs"/>
              </a:rPr>
              <a:t>Hotel Bookings</a:t>
            </a:r>
          </a:p>
        </p:txBody>
      </p:sp>
    </p:spTree>
    <p:extLst>
      <p:ext uri="{BB962C8B-B14F-4D97-AF65-F5344CB8AC3E}">
        <p14:creationId xmlns:p14="http://schemas.microsoft.com/office/powerpoint/2010/main" val="208095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a:extLs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74" name="Oval 73">
            <a:extLs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67" name="Straight Connector 66">
            <a:extLs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rgbClr val="CE295E"/>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954113" y="4721818"/>
            <a:ext cx="215132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Hotel Bookings Dashboard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Food Order Dashboard</a:t>
            </a:r>
            <a:endParaRPr kumimoji="0" lang="en-US" sz="1400" b="0" i="0" u="none" strike="noStrike" kern="1200" cap="none" spc="0" normalizeH="0" baseline="0" noProof="0" dirty="0">
              <a:ln>
                <a:noFill/>
              </a:ln>
              <a:solidFill>
                <a:srgbClr val="30353F"/>
              </a:solidFill>
              <a:effectLst/>
              <a:uLnTx/>
              <a:uFillTx/>
              <a:latin typeface="Segoe UI Light"/>
              <a:ea typeface="+mn-ea"/>
              <a:cs typeface="+mn-cs"/>
            </a:endParaRPr>
          </a:p>
        </p:txBody>
      </p:sp>
      <p:sp>
        <p:nvSpPr>
          <p:cNvPr id="71" name="TextBox 70"/>
          <p:cNvSpPr txBox="1"/>
          <p:nvPr/>
        </p:nvSpPr>
        <p:spPr>
          <a:xfrm>
            <a:off x="7508931" y="4412356"/>
            <a:ext cx="1041695"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Sagona Book (Body)"/>
              </a:rPr>
              <a:t>Dashboards</a:t>
            </a:r>
            <a:endParaRPr kumimoji="0" lang="en-US" sz="1400" b="1" i="0" u="none" strike="noStrike" kern="1200" cap="none" spc="0" normalizeH="0" baseline="0" noProof="0" dirty="0">
              <a:ln>
                <a:noFill/>
              </a:ln>
              <a:solidFill>
                <a:srgbClr val="43CDD9"/>
              </a:solidFill>
              <a:effectLst/>
              <a:uLnTx/>
              <a:uFillTx/>
              <a:latin typeface="Segoe UI Light"/>
              <a:ea typeface="+mn-ea"/>
              <a:cs typeface="+mn-cs"/>
            </a:endParaRPr>
          </a:p>
        </p:txBody>
      </p:sp>
      <p:sp>
        <p:nvSpPr>
          <p:cNvPr id="72" name="TextBox 71"/>
          <p:cNvSpPr txBox="1"/>
          <p:nvPr/>
        </p:nvSpPr>
        <p:spPr>
          <a:xfrm>
            <a:off x="7981686" y="2851413"/>
            <a:ext cx="9618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E295E"/>
                </a:solidFill>
                <a:effectLst/>
                <a:uLnTx/>
                <a:uFillTx/>
                <a:latin typeface="Segoe UI Light"/>
                <a:ea typeface="+mn-ea"/>
                <a:cs typeface="+mn-cs"/>
              </a:rPr>
              <a:t>4</a:t>
            </a:r>
          </a:p>
        </p:txBody>
      </p:sp>
      <p:sp>
        <p:nvSpPr>
          <p:cNvPr id="32" name="TextBox 31"/>
          <p:cNvSpPr txBox="1"/>
          <p:nvPr/>
        </p:nvSpPr>
        <p:spPr>
          <a:xfrm>
            <a:off x="492682" y="1799313"/>
            <a:ext cx="215132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ERD Description</a:t>
            </a:r>
            <a:endParaRPr kumimoji="0" lang="en-US" sz="1400" b="0" i="0" u="none" strike="noStrike" kern="1200" cap="none" spc="0" normalizeH="0" baseline="0" noProof="0" dirty="0">
              <a:ln>
                <a:noFill/>
              </a:ln>
              <a:solidFill>
                <a:srgbClr val="30353F"/>
              </a:solidFill>
              <a:effectLst/>
              <a:uLnTx/>
              <a:uFillTx/>
              <a:latin typeface="Segoe UI Light"/>
              <a:ea typeface="+mn-ea"/>
              <a:cs typeface="+mn-cs"/>
            </a:endParaRPr>
          </a:p>
        </p:txBody>
      </p:sp>
      <p:cxnSp>
        <p:nvCxnSpPr>
          <p:cNvPr id="29" name="Straight Connector 28">
            <a:extLs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536285" y="3966191"/>
            <a:ext cx="6412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353F"/>
                </a:solidFill>
                <a:effectLst/>
                <a:uLnTx/>
                <a:uFillTx/>
                <a:latin typeface="Segoe UI Light"/>
                <a:ea typeface="+mn-ea"/>
                <a:cs typeface="+mn-cs"/>
              </a:rPr>
              <a:t>1</a:t>
            </a:r>
          </a:p>
        </p:txBody>
      </p:sp>
      <p:sp>
        <p:nvSpPr>
          <p:cNvPr id="51" name="TextBox 50"/>
          <p:cNvSpPr txBox="1"/>
          <p:nvPr/>
        </p:nvSpPr>
        <p:spPr>
          <a:xfrm>
            <a:off x="80407" y="1489851"/>
            <a:ext cx="3053656" cy="215444"/>
          </a:xfrm>
          <a:prstGeom prst="rect">
            <a:avLst/>
          </a:prstGeom>
          <a:noFill/>
        </p:spPr>
        <p:txBody>
          <a:bodyPr wrap="square" lIns="0" tIns="0" rIns="0" bIns="0" rtlCol="0">
            <a:spAutoFit/>
          </a:bodyPr>
          <a:lstStyle/>
          <a:p>
            <a:pPr algn="ctr"/>
            <a:r>
              <a:rPr lang="en-US" sz="1400" dirty="0">
                <a:latin typeface="Sagona Book (Body)"/>
              </a:rPr>
              <a:t>Entity Relationship Diagram (ERD)</a:t>
            </a:r>
            <a:endParaRPr lang="en-GB" sz="1400" dirty="0">
              <a:latin typeface="Sagona Book (Body)"/>
            </a:endParaRPr>
          </a:p>
        </p:txBody>
      </p:sp>
      <p:cxnSp>
        <p:nvCxnSpPr>
          <p:cNvPr id="66" name="Straight Connector 65">
            <a:extLs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646492" y="4721818"/>
            <a:ext cx="215132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Data Quality Issues</a:t>
            </a:r>
            <a:endParaRPr kumimoji="0" lang="en-US" sz="1400" b="0" i="0" u="none" strike="noStrike" kern="1200" cap="none" spc="0" normalizeH="0" baseline="0" noProof="0" dirty="0">
              <a:ln>
                <a:noFill/>
              </a:ln>
              <a:solidFill>
                <a:srgbClr val="30353F"/>
              </a:solidFill>
              <a:effectLst/>
              <a:uLnTx/>
              <a:uFillTx/>
              <a:latin typeface="Segoe UI Light"/>
              <a:ea typeface="+mn-ea"/>
              <a:cs typeface="+mn-cs"/>
            </a:endParaRPr>
          </a:p>
        </p:txBody>
      </p:sp>
      <p:sp>
        <p:nvSpPr>
          <p:cNvPr id="58" name="TextBox 57"/>
          <p:cNvSpPr txBox="1"/>
          <p:nvPr/>
        </p:nvSpPr>
        <p:spPr>
          <a:xfrm>
            <a:off x="3456123" y="4412356"/>
            <a:ext cx="532069" cy="215444"/>
          </a:xfrm>
          <a:prstGeom prst="rect">
            <a:avLst/>
          </a:prstGeom>
          <a:noFill/>
        </p:spPr>
        <p:txBody>
          <a:bodyPr wrap="none" lIns="0" tIns="0" rIns="0" bIns="0" rtlCol="0">
            <a:spAutoFit/>
          </a:bodyPr>
          <a:lstStyle/>
          <a:p>
            <a:pPr algn="ctr"/>
            <a:r>
              <a:rPr lang="en-US" sz="1400" dirty="0">
                <a:latin typeface="Sagona Book (Body)"/>
              </a:rPr>
              <a:t>Issues</a:t>
            </a:r>
          </a:p>
        </p:txBody>
      </p:sp>
      <p:sp>
        <p:nvSpPr>
          <p:cNvPr id="64" name="TextBox 63"/>
          <p:cNvSpPr txBox="1"/>
          <p:nvPr/>
        </p:nvSpPr>
        <p:spPr>
          <a:xfrm>
            <a:off x="3675668" y="2851412"/>
            <a:ext cx="9297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67181"/>
                </a:solidFill>
                <a:effectLst/>
                <a:uLnTx/>
                <a:uFillTx/>
                <a:latin typeface="Segoe UI Light"/>
                <a:ea typeface="+mn-ea"/>
                <a:cs typeface="+mn-cs"/>
              </a:rPr>
              <a:t>2</a:t>
            </a:r>
          </a:p>
        </p:txBody>
      </p:sp>
      <p:cxnSp>
        <p:nvCxnSpPr>
          <p:cNvPr id="65" name="Straight Connector 64">
            <a:extLs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829478" y="3966191"/>
            <a:ext cx="9297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8A3AD"/>
                </a:solidFill>
                <a:effectLst/>
                <a:uLnTx/>
                <a:uFillTx/>
                <a:latin typeface="Segoe UI Light"/>
                <a:ea typeface="+mn-ea"/>
                <a:cs typeface="+mn-cs"/>
              </a:rPr>
              <a:t>3</a:t>
            </a:r>
          </a:p>
        </p:txBody>
      </p:sp>
      <p:sp>
        <p:nvSpPr>
          <p:cNvPr id="61" name="TextBox 60"/>
          <p:cNvSpPr txBox="1"/>
          <p:nvPr/>
        </p:nvSpPr>
        <p:spPr>
          <a:xfrm>
            <a:off x="4800302" y="1799313"/>
            <a:ext cx="215132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Data Quality Recommendations</a:t>
            </a:r>
            <a:endParaRPr kumimoji="0" lang="en-US" sz="1400" b="0" i="0" u="none" strike="noStrike" kern="1200" cap="none" spc="0" normalizeH="0" baseline="0" noProof="0" dirty="0">
              <a:ln>
                <a:noFill/>
              </a:ln>
              <a:solidFill>
                <a:srgbClr val="30353F"/>
              </a:solidFill>
              <a:effectLst/>
              <a:uLnTx/>
              <a:uFillTx/>
              <a:latin typeface="Segoe UI Light"/>
              <a:ea typeface="+mn-ea"/>
              <a:cs typeface="+mn-cs"/>
            </a:endParaRPr>
          </a:p>
        </p:txBody>
      </p:sp>
      <p:sp>
        <p:nvSpPr>
          <p:cNvPr id="62" name="TextBox 61"/>
          <p:cNvSpPr txBox="1"/>
          <p:nvPr/>
        </p:nvSpPr>
        <p:spPr>
          <a:xfrm>
            <a:off x="4092650" y="1509360"/>
            <a:ext cx="3473655" cy="215444"/>
          </a:xfrm>
          <a:prstGeom prst="rect">
            <a:avLst/>
          </a:prstGeom>
          <a:noFill/>
        </p:spPr>
        <p:txBody>
          <a:bodyPr wrap="square" lIns="0" tIns="0" rIns="0" bIns="0" rtlCol="0">
            <a:spAutoFit/>
          </a:bodyPr>
          <a:lstStyle/>
          <a:p>
            <a:pPr algn="ctr"/>
            <a:r>
              <a:rPr lang="en-US" sz="1400" dirty="0">
                <a:latin typeface="Sagona Book (Body)"/>
              </a:rPr>
              <a:t>Recommendations</a:t>
            </a:r>
          </a:p>
        </p:txBody>
      </p:sp>
      <p:grpSp>
        <p:nvGrpSpPr>
          <p:cNvPr id="3" name="Group 2">
            <a:extLst>
              <a:ext uri="{FF2B5EF4-FFF2-40B4-BE49-F238E27FC236}">
                <a16:creationId xmlns:a16="http://schemas.microsoft.com/office/drawing/2014/main" id="{9A6C3AE1-D85C-85B2-17AF-26FF5086112B}"/>
              </a:ext>
            </a:extLst>
          </p:cNvPr>
          <p:cNvGrpSpPr/>
          <p:nvPr/>
        </p:nvGrpSpPr>
        <p:grpSpPr>
          <a:xfrm>
            <a:off x="11751092" y="6371325"/>
            <a:ext cx="603188" cy="527486"/>
            <a:chOff x="11751092" y="6371325"/>
            <a:chExt cx="603188" cy="527486"/>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104" name="TextBox 103"/>
            <p:cNvSpPr txBox="1"/>
            <p:nvPr/>
          </p:nvSpPr>
          <p:spPr>
            <a:xfrm>
              <a:off x="11907454" y="6481180"/>
              <a:ext cx="2776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Light"/>
                  <a:ea typeface="+mn-ea"/>
                  <a:cs typeface="+mn-cs"/>
                </a:rPr>
                <a:t>2</a:t>
              </a:r>
            </a:p>
          </p:txBody>
        </p:sp>
      </p:grpSp>
      <p:sp>
        <p:nvSpPr>
          <p:cNvPr id="68" name="TextBox 67"/>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0353F"/>
                </a:solidFill>
                <a:effectLst/>
                <a:uLnTx/>
                <a:uFillTx/>
                <a:latin typeface="Segoe UI Light"/>
                <a:ea typeface="+mn-ea"/>
                <a:cs typeface="+mn-cs"/>
              </a:rPr>
              <a:t>Your logo</a:t>
            </a:r>
          </a:p>
        </p:txBody>
      </p:sp>
      <p:sp>
        <p:nvSpPr>
          <p:cNvPr id="45" name="TextBox 44">
            <a:extLst>
              <a:ext uri="{FF2B5EF4-FFF2-40B4-BE49-F238E27FC236}">
                <a16:creationId xmlns:a16="http://schemas.microsoft.com/office/drawing/2014/main" id="{6972FD61-A278-4E69-85DE-75B38C250625}"/>
              </a:ext>
            </a:extLst>
          </p:cNvPr>
          <p:cNvSpPr txBox="1"/>
          <p:nvPr/>
        </p:nvSpPr>
        <p:spPr>
          <a:xfrm>
            <a:off x="3430344" y="165381"/>
            <a:ext cx="5331331" cy="55399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347663" algn="l"/>
              </a:tabLst>
              <a:defRPr/>
            </a:pPr>
            <a:r>
              <a:rPr lang="en-US" sz="3600" b="1" spc="-100" dirty="0">
                <a:latin typeface="Sagona ExtraLight (Headings)"/>
              </a:rPr>
              <a:t>Hotel</a:t>
            </a:r>
            <a:r>
              <a:rPr lang="en-US" sz="3600" b="1" dirty="0">
                <a:latin typeface="Sagona ExtraLight (Headings)"/>
              </a:rPr>
              <a:t> </a:t>
            </a:r>
            <a:r>
              <a:rPr lang="en-US" sz="3600" b="1" spc="-100" dirty="0">
                <a:latin typeface="Sagona ExtraLight (Headings)"/>
              </a:rPr>
              <a:t>Case</a:t>
            </a:r>
            <a:r>
              <a:rPr lang="en-US" sz="3600" b="1" dirty="0">
                <a:latin typeface="Sagona ExtraLight (Headings)"/>
              </a:rPr>
              <a:t> Study: Agenda</a:t>
            </a:r>
            <a:endParaRPr kumimoji="0" lang="en-US" sz="3600" b="1" i="0" u="none" strike="noStrike" kern="1200" cap="none" spc="0" normalizeH="0" baseline="0" noProof="0" dirty="0">
              <a:ln>
                <a:noFill/>
              </a:ln>
              <a:solidFill>
                <a:srgbClr val="30353F"/>
              </a:solidFill>
              <a:effectLst/>
              <a:uLnTx/>
              <a:uFillTx/>
              <a:latin typeface="Century Gothic"/>
              <a:ea typeface="+mn-ea"/>
              <a:cs typeface="+mn-cs"/>
            </a:endParaRP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grpSp>
        <p:nvGrpSpPr>
          <p:cNvPr id="9" name="Group 8">
            <a:extLst>
              <a:ext uri="{FF2B5EF4-FFF2-40B4-BE49-F238E27FC236}">
                <a16:creationId xmlns:a16="http://schemas.microsoft.com/office/drawing/2014/main" id="{9372CECE-41ED-4738-25F1-962679BA61DC}"/>
              </a:ext>
            </a:extLst>
          </p:cNvPr>
          <p:cNvGrpSpPr/>
          <p:nvPr/>
        </p:nvGrpSpPr>
        <p:grpSpPr>
          <a:xfrm>
            <a:off x="5438127" y="3062914"/>
            <a:ext cx="875674" cy="875672"/>
            <a:chOff x="5438127" y="3062914"/>
            <a:chExt cx="875674" cy="875672"/>
          </a:xfrm>
        </p:grpSpPr>
        <p:sp>
          <p:nvSpPr>
            <p:cNvPr id="69" name="Oval 68">
              <a:extLst>
                <a:ext uri="{C183D7F6-B498-43B3-948B-1728B52AA6E4}">
                  <adec:decorative xmlns:adec="http://schemas.microsoft.com/office/drawing/2017/decorative" val="1"/>
                </a:ext>
              </a:extLst>
            </p:cNvPr>
            <p:cNvSpPr/>
            <p:nvPr/>
          </p:nvSpPr>
          <p:spPr>
            <a:xfrm>
              <a:off x="5438127" y="3062914"/>
              <a:ext cx="875674" cy="875672"/>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5" name="Content Placeholder 7" descr="Presentation with bar chart">
              <a:hlinkClick r:id="rId3" action="ppaction://hlinksldjump"/>
              <a:extLst>
                <a:ext uri="{FF2B5EF4-FFF2-40B4-BE49-F238E27FC236}">
                  <a16:creationId xmlns:a16="http://schemas.microsoft.com/office/drawing/2014/main" id="{48D45524-68EC-345A-5F0B-751E97E6F2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2487" y="3253518"/>
              <a:ext cx="539149" cy="539149"/>
            </a:xfrm>
            <a:prstGeom prst="rect">
              <a:avLst/>
            </a:prstGeom>
          </p:spPr>
        </p:pic>
      </p:grpSp>
      <p:grpSp>
        <p:nvGrpSpPr>
          <p:cNvPr id="8" name="Group 7">
            <a:extLst>
              <a:ext uri="{FF2B5EF4-FFF2-40B4-BE49-F238E27FC236}">
                <a16:creationId xmlns:a16="http://schemas.microsoft.com/office/drawing/2014/main" id="{FD6879FA-71AA-498B-57A2-EA0056CA1F45}"/>
              </a:ext>
            </a:extLst>
          </p:cNvPr>
          <p:cNvGrpSpPr/>
          <p:nvPr/>
        </p:nvGrpSpPr>
        <p:grpSpPr>
          <a:xfrm>
            <a:off x="3284317" y="3062914"/>
            <a:ext cx="875674" cy="875672"/>
            <a:chOff x="3284317" y="3062914"/>
            <a:chExt cx="875674" cy="875672"/>
          </a:xfrm>
        </p:grpSpPr>
        <p:sp>
          <p:nvSpPr>
            <p:cNvPr id="60" name="Oval 59">
              <a:extLst>
                <a:ext uri="{C183D7F6-B498-43B3-948B-1728B52AA6E4}">
                  <adec:decorative xmlns:adec="http://schemas.microsoft.com/office/drawing/2017/decorative" val="1"/>
                </a:ext>
              </a:extLst>
            </p:cNvPr>
            <p:cNvSpPr/>
            <p:nvPr/>
          </p:nvSpPr>
          <p:spPr>
            <a:xfrm>
              <a:off x="3284317" y="3062914"/>
              <a:ext cx="875674" cy="875672"/>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12" name="Content Placeholder 5" descr="Research">
              <a:hlinkClick r:id="rId6" action="ppaction://hlinksldjump"/>
              <a:extLst>
                <a:ext uri="{FF2B5EF4-FFF2-40B4-BE49-F238E27FC236}">
                  <a16:creationId xmlns:a16="http://schemas.microsoft.com/office/drawing/2014/main" id="{AF3CDE26-67B8-B5C0-8116-2C2EC5F658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3933" y="3269192"/>
              <a:ext cx="463117" cy="463117"/>
            </a:xfrm>
            <a:prstGeom prst="rect">
              <a:avLst/>
            </a:prstGeom>
          </p:spPr>
        </p:pic>
      </p:grpSp>
      <p:pic>
        <p:nvPicPr>
          <p:cNvPr id="30" name="Graphic 29" descr="Gears">
            <a:extLst>
              <a:ext uri="{FF2B5EF4-FFF2-40B4-BE49-F238E27FC236}">
                <a16:creationId xmlns:a16="http://schemas.microsoft.com/office/drawing/2014/main" id="{052273F6-FFE8-7D54-BFE8-9FFA7862A2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17153" y="2795244"/>
            <a:ext cx="1227806" cy="1227806"/>
          </a:xfrm>
          <a:prstGeom prst="rect">
            <a:avLst/>
          </a:prstGeom>
        </p:spPr>
      </p:pic>
      <p:grpSp>
        <p:nvGrpSpPr>
          <p:cNvPr id="7" name="Group 6">
            <a:extLst>
              <a:ext uri="{FF2B5EF4-FFF2-40B4-BE49-F238E27FC236}">
                <a16:creationId xmlns:a16="http://schemas.microsoft.com/office/drawing/2014/main" id="{2322D35E-0992-11B1-4D4B-F48F999ED12C}"/>
              </a:ext>
            </a:extLst>
          </p:cNvPr>
          <p:cNvGrpSpPr/>
          <p:nvPr/>
        </p:nvGrpSpPr>
        <p:grpSpPr>
          <a:xfrm>
            <a:off x="1130507" y="3015347"/>
            <a:ext cx="875674" cy="875672"/>
            <a:chOff x="1130507" y="3015347"/>
            <a:chExt cx="875674" cy="875672"/>
          </a:xfrm>
        </p:grpSpPr>
        <p:sp>
          <p:nvSpPr>
            <p:cNvPr id="59" name="Oval 58">
              <a:extLst>
                <a:ext uri="{C183D7F6-B498-43B3-948B-1728B52AA6E4}">
                  <adec:decorative xmlns:adec="http://schemas.microsoft.com/office/drawing/2017/decorative" val="1"/>
                </a:ext>
              </a:extLst>
            </p:cNvPr>
            <p:cNvSpPr/>
            <p:nvPr/>
          </p:nvSpPr>
          <p:spPr>
            <a:xfrm>
              <a:off x="1130507" y="3015347"/>
              <a:ext cx="875674" cy="87567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4" name="Content Placeholder 4" descr="Flowchart">
              <a:hlinkClick r:id="rId11" action="ppaction://hlinksldjump"/>
              <a:extLst>
                <a:ext uri="{FF2B5EF4-FFF2-40B4-BE49-F238E27FC236}">
                  <a16:creationId xmlns:a16="http://schemas.microsoft.com/office/drawing/2014/main" id="{3C4B15DC-081D-F82B-D96C-9942F652EA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74766" y="3159604"/>
              <a:ext cx="587159" cy="587159"/>
            </a:xfrm>
            <a:prstGeom prst="rect">
              <a:avLst/>
            </a:prstGeom>
          </p:spPr>
        </p:pic>
      </p:grpSp>
      <p:grpSp>
        <p:nvGrpSpPr>
          <p:cNvPr id="10" name="Group 9">
            <a:extLst>
              <a:ext uri="{FF2B5EF4-FFF2-40B4-BE49-F238E27FC236}">
                <a16:creationId xmlns:a16="http://schemas.microsoft.com/office/drawing/2014/main" id="{2EF54180-7EA3-F262-99FC-CF3BFE3B210F}"/>
              </a:ext>
            </a:extLst>
          </p:cNvPr>
          <p:cNvGrpSpPr/>
          <p:nvPr/>
        </p:nvGrpSpPr>
        <p:grpSpPr>
          <a:xfrm>
            <a:off x="7591938" y="3062914"/>
            <a:ext cx="875674" cy="875672"/>
            <a:chOff x="7591938" y="3062914"/>
            <a:chExt cx="875674" cy="875672"/>
          </a:xfrm>
        </p:grpSpPr>
        <p:sp>
          <p:nvSpPr>
            <p:cNvPr id="73" name="Oval 72">
              <a:extLst>
                <a:ext uri="{C183D7F6-B498-43B3-948B-1728B52AA6E4}">
                  <adec:decorative xmlns:adec="http://schemas.microsoft.com/office/drawing/2017/decorative" val="1"/>
                </a:ext>
              </a:extLst>
            </p:cNvPr>
            <p:cNvSpPr/>
            <p:nvPr/>
          </p:nvSpPr>
          <p:spPr>
            <a:xfrm>
              <a:off x="7591938" y="3062914"/>
              <a:ext cx="875674" cy="875672"/>
            </a:xfrm>
            <a:prstGeom prst="ellipse">
              <a:avLst/>
            </a:prstGeom>
            <a:solidFill>
              <a:srgbClr val="CE295E"/>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6" name="Content Placeholder 14" descr="Gauge">
              <a:hlinkClick r:id="rId14" action="ppaction://hlinksldjump"/>
              <a:extLst>
                <a:ext uri="{FF2B5EF4-FFF2-40B4-BE49-F238E27FC236}">
                  <a16:creationId xmlns:a16="http://schemas.microsoft.com/office/drawing/2014/main" id="{41FB557B-C57B-725D-E89A-F03B596678F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59373" y="3180673"/>
              <a:ext cx="540804" cy="540804"/>
            </a:xfrm>
            <a:prstGeom prst="rect">
              <a:avLst/>
            </a:prstGeom>
          </p:spPr>
        </p:pic>
      </p:grpSp>
    </p:spTree>
    <p:extLst>
      <p:ext uri="{BB962C8B-B14F-4D97-AF65-F5344CB8AC3E}">
        <p14:creationId xmlns:p14="http://schemas.microsoft.com/office/powerpoint/2010/main" val="4042214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ADA43-593E-4DEE-FCDE-6DB24C97DE6A}"/>
              </a:ext>
            </a:extLst>
          </p:cNvPr>
          <p:cNvSpPr>
            <a:spLocks noGrp="1"/>
          </p:cNvSpPr>
          <p:nvPr>
            <p:ph type="title"/>
          </p:nvPr>
        </p:nvSpPr>
        <p:spPr>
          <a:xfrm>
            <a:off x="2505161" y="211268"/>
            <a:ext cx="6920421" cy="553998"/>
          </a:xfrm>
          <a:noFill/>
        </p:spPr>
        <p:txBody>
          <a:bodyPr wrap="none" lIns="0" tIns="0" rIns="0" bIns="0" rtlCol="0">
            <a:spAutoFit/>
          </a:bodyPr>
          <a:lstStyle/>
          <a:p>
            <a:pPr algn="ctr">
              <a:lnSpc>
                <a:spcPct val="100000"/>
              </a:lnSpc>
              <a:spcBef>
                <a:spcPts val="0"/>
              </a:spcBef>
              <a:tabLst>
                <a:tab pos="347663" algn="l"/>
              </a:tabLst>
            </a:pPr>
            <a:r>
              <a:rPr lang="en-GB" sz="3600" b="1" spc="-100" dirty="0">
                <a:latin typeface="Sagona ExtraLight (Headings)"/>
                <a:ea typeface="+mn-ea"/>
                <a:cs typeface="+mn-cs"/>
              </a:rPr>
              <a:t>Entity Relationship Diagram (ERD)</a:t>
            </a:r>
          </a:p>
        </p:txBody>
      </p:sp>
      <p:pic>
        <p:nvPicPr>
          <p:cNvPr id="7" name="Picture 6">
            <a:extLst>
              <a:ext uri="{FF2B5EF4-FFF2-40B4-BE49-F238E27FC236}">
                <a16:creationId xmlns:a16="http://schemas.microsoft.com/office/drawing/2014/main" id="{C02F9C68-8E8A-8533-7166-FBFCD2FEE42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5443" r="35773"/>
          <a:stretch/>
        </p:blipFill>
        <p:spPr>
          <a:xfrm>
            <a:off x="0" y="1"/>
            <a:ext cx="1201783" cy="6858000"/>
          </a:xfrm>
          <a:prstGeom prst="rect">
            <a:avLst/>
          </a:prstGeom>
        </p:spPr>
      </p:pic>
      <p:pic>
        <p:nvPicPr>
          <p:cNvPr id="5" name="Picture 4">
            <a:extLst>
              <a:ext uri="{FF2B5EF4-FFF2-40B4-BE49-F238E27FC236}">
                <a16:creationId xmlns:a16="http://schemas.microsoft.com/office/drawing/2014/main" id="{F708AAEE-467D-7859-DE0C-C48AECDBB4DF}"/>
              </a:ext>
            </a:extLst>
          </p:cNvPr>
          <p:cNvPicPr>
            <a:picLocks noChangeAspect="1"/>
          </p:cNvPicPr>
          <p:nvPr/>
        </p:nvPicPr>
        <p:blipFill>
          <a:blip r:embed="rId4"/>
          <a:stretch>
            <a:fillRect/>
          </a:stretch>
        </p:blipFill>
        <p:spPr>
          <a:xfrm>
            <a:off x="0" y="0"/>
            <a:ext cx="1201783" cy="6857999"/>
          </a:xfrm>
          <a:prstGeom prst="rect">
            <a:avLst/>
          </a:prstGeom>
        </p:spPr>
      </p:pic>
      <p:grpSp>
        <p:nvGrpSpPr>
          <p:cNvPr id="10" name="Group 9">
            <a:extLst>
              <a:ext uri="{FF2B5EF4-FFF2-40B4-BE49-F238E27FC236}">
                <a16:creationId xmlns:a16="http://schemas.microsoft.com/office/drawing/2014/main" id="{F11F88B6-4AE3-1DE2-3DF8-0E65D0CDDA07}"/>
              </a:ext>
            </a:extLst>
          </p:cNvPr>
          <p:cNvGrpSpPr/>
          <p:nvPr/>
        </p:nvGrpSpPr>
        <p:grpSpPr>
          <a:xfrm>
            <a:off x="11751092" y="6399317"/>
            <a:ext cx="603188" cy="527486"/>
            <a:chOff x="11751092" y="6371325"/>
            <a:chExt cx="603188" cy="527486"/>
          </a:xfrm>
          <a:solidFill>
            <a:srgbClr val="CE295E"/>
          </a:solidFill>
        </p:grpSpPr>
        <p:sp>
          <p:nvSpPr>
            <p:cNvPr id="11" name="Freeform 102">
              <a:extLst>
                <a:ext uri="{FF2B5EF4-FFF2-40B4-BE49-F238E27FC236}">
                  <a16:creationId xmlns:a16="http://schemas.microsoft.com/office/drawing/2014/main" id="{72D52415-5B50-B934-6352-BD69D5397243}"/>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12" name="TextBox 11">
              <a:hlinkClick r:id="rId5" action="ppaction://hlinksldjump"/>
              <a:extLst>
                <a:ext uri="{FF2B5EF4-FFF2-40B4-BE49-F238E27FC236}">
                  <a16:creationId xmlns:a16="http://schemas.microsoft.com/office/drawing/2014/main" id="{E2781901-3A87-A347-540D-A20F33D6E04C}"/>
                </a:ext>
              </a:extLst>
            </p:cNvPr>
            <p:cNvSpPr txBox="1"/>
            <p:nvPr/>
          </p:nvSpPr>
          <p:spPr>
            <a:xfrm>
              <a:off x="11907454" y="6481180"/>
              <a:ext cx="277640" cy="307777"/>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Segoe UI Light"/>
                </a:rPr>
                <a:t>3</a:t>
              </a:r>
              <a:endParaRPr kumimoji="0" lang="en-US" sz="1400" b="1"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13" name="Group 12">
            <a:extLst>
              <a:ext uri="{FF2B5EF4-FFF2-40B4-BE49-F238E27FC236}">
                <a16:creationId xmlns:a16="http://schemas.microsoft.com/office/drawing/2014/main" id="{6BAB05DF-A2DC-87BC-7770-14526029588F}"/>
              </a:ext>
            </a:extLst>
          </p:cNvPr>
          <p:cNvGrpSpPr/>
          <p:nvPr/>
        </p:nvGrpSpPr>
        <p:grpSpPr>
          <a:xfrm>
            <a:off x="319094" y="233630"/>
            <a:ext cx="623881" cy="623880"/>
            <a:chOff x="226725" y="161673"/>
            <a:chExt cx="939923" cy="939922"/>
          </a:xfrm>
          <a:solidFill>
            <a:schemeClr val="bg1"/>
          </a:solidFill>
        </p:grpSpPr>
        <p:sp>
          <p:nvSpPr>
            <p:cNvPr id="14" name="Oval 13">
              <a:extLst>
                <a:ext uri="{FF2B5EF4-FFF2-40B4-BE49-F238E27FC236}">
                  <a16:creationId xmlns:a16="http://schemas.microsoft.com/office/drawing/2014/main" id="{551FF9FA-8097-007A-093C-B0F7A1BA59DB}"/>
                </a:ext>
                <a:ext uri="{C183D7F6-B498-43B3-948B-1728B52AA6E4}">
                  <adec:decorative xmlns:adec="http://schemas.microsoft.com/office/drawing/2017/decorative" val="1"/>
                </a:ext>
              </a:extLst>
            </p:cNvPr>
            <p:cNvSpPr/>
            <p:nvPr/>
          </p:nvSpPr>
          <p:spPr>
            <a:xfrm>
              <a:off x="226725" y="161673"/>
              <a:ext cx="939923" cy="9399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15" name="Content Placeholder 4" descr="Flowchart">
              <a:extLst>
                <a:ext uri="{FF2B5EF4-FFF2-40B4-BE49-F238E27FC236}">
                  <a16:creationId xmlns:a16="http://schemas.microsoft.com/office/drawing/2014/main" id="{B2D73E67-3411-74B7-3643-CEE60AA6F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018" y="287966"/>
              <a:ext cx="687336" cy="687336"/>
            </a:xfrm>
            <a:prstGeom prst="rect">
              <a:avLst/>
            </a:prstGeom>
          </p:spPr>
        </p:pic>
      </p:grpSp>
      <p:pic>
        <p:nvPicPr>
          <p:cNvPr id="6" name="Picture 5">
            <a:extLst>
              <a:ext uri="{FF2B5EF4-FFF2-40B4-BE49-F238E27FC236}">
                <a16:creationId xmlns:a16="http://schemas.microsoft.com/office/drawing/2014/main" id="{2D51FD90-5304-4A45-2CFE-6EF2DA44D8E6}"/>
              </a:ext>
            </a:extLst>
          </p:cNvPr>
          <p:cNvPicPr>
            <a:picLocks noChangeAspect="1"/>
          </p:cNvPicPr>
          <p:nvPr/>
        </p:nvPicPr>
        <p:blipFill rotWithShape="1">
          <a:blip r:embed="rId8"/>
          <a:srcRect l="8123" t="11281" r="20531" b="41219"/>
          <a:stretch/>
        </p:blipFill>
        <p:spPr>
          <a:xfrm>
            <a:off x="1754656" y="1394616"/>
            <a:ext cx="9125591" cy="4694746"/>
          </a:xfrm>
          <a:prstGeom prst="rect">
            <a:avLst/>
          </a:prstGeom>
        </p:spPr>
      </p:pic>
    </p:spTree>
    <p:extLst>
      <p:ext uri="{BB962C8B-B14F-4D97-AF65-F5344CB8AC3E}">
        <p14:creationId xmlns:p14="http://schemas.microsoft.com/office/powerpoint/2010/main" val="3948680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a:extLst>
              <a:ext uri="{C183D7F6-B498-43B3-948B-1728B52AA6E4}">
                <adec:decorative xmlns:adec="http://schemas.microsoft.com/office/drawing/2017/decorative" val="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rcRect l="9500" r="9500"/>
          <a:stretch/>
        </p:blipFill>
        <p:spPr>
          <a:xfrm>
            <a:off x="2382372" y="0"/>
            <a:ext cx="982691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2365087" y="0"/>
            <a:ext cx="9826911" cy="6858000"/>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45" name="TextBox 144"/>
          <p:cNvSpPr txBox="1"/>
          <p:nvPr/>
        </p:nvSpPr>
        <p:spPr>
          <a:xfrm>
            <a:off x="2854960" y="1357210"/>
            <a:ext cx="8797972" cy="4431983"/>
          </a:xfrm>
          <a:prstGeom prst="rect">
            <a:avLst/>
          </a:prstGeom>
          <a:noFill/>
        </p:spPr>
        <p:txBody>
          <a:bodyPr wrap="square" lIns="0" tIns="0" rIns="0" bIns="0" rtlCol="0">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Request Table: </a:t>
            </a:r>
            <a:r>
              <a:rPr lang="en-US" sz="1600" dirty="0">
                <a:solidFill>
                  <a:prstClr val="white"/>
                </a:solidFill>
                <a:latin typeface="Segoe UI Light"/>
              </a:rPr>
              <a:t>Request table contains information about client requests, including the room type, number of occupants and request dates. The request ID serves as the unique identifier (PK) which is referenced in other tables. A one to many relationship exists between the Request and Booking tables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prstClr val="white"/>
              </a:solidFill>
              <a:latin typeface="Segoe UI Light"/>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white"/>
                </a:solidFill>
                <a:latin typeface="Segoe UI Light"/>
              </a:rPr>
              <a:t>Booking Table: This table contains information about booked rooms, the booked dates. It has a unique identifier - Booking ID - and references the Request ID as a foreign key. A many to one relationship exists between the Booking and Room tables</a:t>
            </a: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prstClr val="white"/>
              </a:solidFill>
              <a:latin typeface="Segoe UI Light"/>
            </a:endParaRP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Room Table: This table contains </a:t>
            </a:r>
            <a:r>
              <a:rPr lang="en-US" sz="1600" dirty="0">
                <a:solidFill>
                  <a:prstClr val="white"/>
                </a:solidFill>
                <a:latin typeface="Segoe UI Light"/>
              </a:rPr>
              <a:t>the capacity and </a:t>
            </a:r>
            <a:r>
              <a:rPr kumimoji="0" lang="en-US" sz="1600" b="0" i="0" u="none" strike="noStrike" kern="1200" cap="none" spc="0" normalizeH="0" baseline="0" noProof="0" dirty="0">
                <a:ln>
                  <a:noFill/>
                </a:ln>
                <a:solidFill>
                  <a:prstClr val="white"/>
                </a:solidFill>
                <a:effectLst/>
                <a:uLnTx/>
                <a:uFillTx/>
                <a:latin typeface="Segoe UI Light"/>
                <a:ea typeface="+mn-ea"/>
                <a:cs typeface="+mn-cs"/>
              </a:rPr>
              <a:t>pricing information of each room type and has a Room ID unique identifier (PK). </a:t>
            </a:r>
            <a:r>
              <a:rPr lang="en-US" sz="1600" dirty="0">
                <a:solidFill>
                  <a:prstClr val="white"/>
                </a:solidFill>
                <a:latin typeface="Segoe UI Light"/>
              </a:rPr>
              <a:t>A one to many relationship exists between the Room and Booking tables.</a:t>
            </a:r>
          </a:p>
          <a:p>
            <a:pPr marL="285750" indent="-285750">
              <a:buFont typeface="Arial" panose="020B0604020202020204" pitchFamily="34" charset="0"/>
              <a:buChar char="•"/>
              <a:defRPr/>
            </a:pPr>
            <a:endParaRPr lang="en-US" sz="1600" dirty="0">
              <a:solidFill>
                <a:prstClr val="white"/>
              </a:solidFill>
              <a:latin typeface="Segoe UI Light"/>
            </a:endParaRPr>
          </a:p>
          <a:p>
            <a:pPr marL="285750" indent="-285750">
              <a:buFont typeface="Arial" panose="020B0604020202020204" pitchFamily="34" charset="0"/>
              <a:buChar char="•"/>
              <a:defRPr/>
            </a:pPr>
            <a:r>
              <a:rPr lang="en-US" sz="1600" dirty="0">
                <a:solidFill>
                  <a:prstClr val="white"/>
                </a:solidFill>
                <a:latin typeface="Segoe UI Light"/>
              </a:rPr>
              <a:t>Menu Table: This table lists the names and prices of each menu item uniquely identified with the Menu ID (PK). A many to many relationship exists between the Food Order and Menu tables</a:t>
            </a:r>
          </a:p>
          <a:p>
            <a:pPr>
              <a:defRPr/>
            </a:pP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a:p>
            <a:pPr marL="285750" indent="-285750">
              <a:buFont typeface="Arial" panose="020B0604020202020204" pitchFamily="34" charset="0"/>
              <a:buChar char="•"/>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Food Order: This table lists information about the date and time of food ordered and references the Menu ID as a foreign key</a:t>
            </a:r>
          </a:p>
        </p:txBody>
      </p:sp>
      <p:cxnSp>
        <p:nvCxnSpPr>
          <p:cNvPr id="152" name="Straight Connector 151">
            <a:extLst>
              <a:ext uri="{C183D7F6-B498-43B3-948B-1728B52AA6E4}">
                <adec:decorative xmlns:adec="http://schemas.microsoft.com/office/drawing/2017/decorative" val="1"/>
              </a:ext>
            </a:extLst>
          </p:cNvPr>
          <p:cNvCxnSpPr/>
          <p:nvPr/>
        </p:nvCxnSpPr>
        <p:spPr>
          <a:xfrm>
            <a:off x="6770730" y="608142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sp>
        <p:nvSpPr>
          <p:cNvPr id="7" name="TextBox 6">
            <a:extLst>
              <a:ext uri="{FF2B5EF4-FFF2-40B4-BE49-F238E27FC236}">
                <a16:creationId xmlns:a16="http://schemas.microsoft.com/office/drawing/2014/main" id="{ED67BC7A-FEAB-44B8-EAFC-104D1926AAD6}"/>
              </a:ext>
            </a:extLst>
          </p:cNvPr>
          <p:cNvSpPr txBox="1"/>
          <p:nvPr/>
        </p:nvSpPr>
        <p:spPr>
          <a:xfrm>
            <a:off x="5135100" y="277355"/>
            <a:ext cx="3564115" cy="523220"/>
          </a:xfrm>
          <a:prstGeom prst="rect">
            <a:avLst/>
          </a:prstGeom>
          <a:noFill/>
        </p:spPr>
        <p:txBody>
          <a:bodyPr wrap="square">
            <a:spAutoFit/>
          </a:bodyPr>
          <a:lstStyle/>
          <a:p>
            <a:pPr algn="ctr"/>
            <a:r>
              <a:rPr lang="en-GB" sz="2800" b="1" spc="-100" dirty="0">
                <a:solidFill>
                  <a:schemeClr val="bg1"/>
                </a:solidFill>
                <a:latin typeface="Sagona ExtraLight (Headings)"/>
                <a:ea typeface="+mn-ea"/>
                <a:cs typeface="+mn-cs"/>
              </a:rPr>
              <a:t>ERD Description</a:t>
            </a:r>
            <a:endParaRPr lang="en-US" sz="2800" b="1" dirty="0">
              <a:solidFill>
                <a:schemeClr val="bg1"/>
              </a:solidFill>
              <a:latin typeface="Sagona ExtraLight (Headings)"/>
            </a:endParaRPr>
          </a:p>
        </p:txBody>
      </p:sp>
      <p:cxnSp>
        <p:nvCxnSpPr>
          <p:cNvPr id="9" name="Straight Connector 8">
            <a:extLst>
              <a:ext uri="{FF2B5EF4-FFF2-40B4-BE49-F238E27FC236}">
                <a16:creationId xmlns:a16="http://schemas.microsoft.com/office/drawing/2014/main" id="{851453A2-4218-AF14-4DFF-68538BBBD4DC}"/>
              </a:ext>
              <a:ext uri="{C183D7F6-B498-43B3-948B-1728B52AA6E4}">
                <adec:decorative xmlns:adec="http://schemas.microsoft.com/office/drawing/2017/decorative" val="1"/>
              </a:ext>
            </a:extLst>
          </p:cNvPr>
          <p:cNvCxnSpPr/>
          <p:nvPr/>
        </p:nvCxnSpPr>
        <p:spPr>
          <a:xfrm>
            <a:off x="6420769" y="859492"/>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A40F00A-B272-9431-73F7-7EB56EC71F1C}"/>
              </a:ext>
            </a:extLst>
          </p:cNvPr>
          <p:cNvGrpSpPr/>
          <p:nvPr/>
        </p:nvGrpSpPr>
        <p:grpSpPr>
          <a:xfrm>
            <a:off x="319094" y="233630"/>
            <a:ext cx="623881" cy="623880"/>
            <a:chOff x="226725" y="161673"/>
            <a:chExt cx="939923" cy="939922"/>
          </a:xfrm>
        </p:grpSpPr>
        <p:sp>
          <p:nvSpPr>
            <p:cNvPr id="35" name="Oval 34">
              <a:extLst>
                <a:ext uri="{C183D7F6-B498-43B3-948B-1728B52AA6E4}">
                  <adec:decorative xmlns:adec="http://schemas.microsoft.com/office/drawing/2017/decorative" val="1"/>
                </a:ext>
              </a:extLst>
            </p:cNvPr>
            <p:cNvSpPr/>
            <p:nvPr/>
          </p:nvSpPr>
          <p:spPr>
            <a:xfrm>
              <a:off x="226725" y="161673"/>
              <a:ext cx="939923" cy="9399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3" name="Content Placeholder 4" descr="Flowchart">
              <a:hlinkClick r:id="rId4" action="ppaction://hlinksldjump"/>
              <a:extLst>
                <a:ext uri="{FF2B5EF4-FFF2-40B4-BE49-F238E27FC236}">
                  <a16:creationId xmlns:a16="http://schemas.microsoft.com/office/drawing/2014/main" id="{20D803EE-8BD1-D09F-FBC3-5F1B8C65ED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018" y="287966"/>
              <a:ext cx="687336" cy="687336"/>
            </a:xfrm>
            <a:prstGeom prst="rect">
              <a:avLst/>
            </a:prstGeom>
          </p:spPr>
        </p:pic>
      </p:grpSp>
      <p:grpSp>
        <p:nvGrpSpPr>
          <p:cNvPr id="13" name="Group 12">
            <a:extLst>
              <a:ext uri="{FF2B5EF4-FFF2-40B4-BE49-F238E27FC236}">
                <a16:creationId xmlns:a16="http://schemas.microsoft.com/office/drawing/2014/main" id="{62A0F1CC-3EDF-1682-27E3-52A2A26F40B6}"/>
              </a:ext>
            </a:extLst>
          </p:cNvPr>
          <p:cNvGrpSpPr/>
          <p:nvPr/>
        </p:nvGrpSpPr>
        <p:grpSpPr>
          <a:xfrm>
            <a:off x="11751092" y="6371325"/>
            <a:ext cx="603188" cy="527486"/>
            <a:chOff x="11751092" y="6371325"/>
            <a:chExt cx="603188" cy="527486"/>
          </a:xfrm>
          <a:solidFill>
            <a:srgbClr val="CE295E"/>
          </a:solidFill>
        </p:grpSpPr>
        <p:sp>
          <p:nvSpPr>
            <p:cNvPr id="14" name="Freeform 102">
              <a:extLst>
                <a:ext uri="{FF2B5EF4-FFF2-40B4-BE49-F238E27FC236}">
                  <a16:creationId xmlns:a16="http://schemas.microsoft.com/office/drawing/2014/main" id="{2B546E12-0AA2-403F-0B7E-A5038812FCBB}"/>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15" name="TextBox 14">
              <a:hlinkClick r:id="rId7" action="ppaction://hlinksldjump"/>
              <a:extLst>
                <a:ext uri="{FF2B5EF4-FFF2-40B4-BE49-F238E27FC236}">
                  <a16:creationId xmlns:a16="http://schemas.microsoft.com/office/drawing/2014/main" id="{48663F30-D753-1C12-CBF6-EBCF1B8EBC63}"/>
                </a:ext>
              </a:extLst>
            </p:cNvPr>
            <p:cNvSpPr txBox="1"/>
            <p:nvPr/>
          </p:nvSpPr>
          <p:spPr>
            <a:xfrm>
              <a:off x="11907454" y="6481180"/>
              <a:ext cx="280846" cy="307777"/>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Light"/>
                  <a:ea typeface="+mn-ea"/>
                  <a:cs typeface="+mn-cs"/>
                </a:rPr>
                <a:t>4</a:t>
              </a:r>
            </a:p>
          </p:txBody>
        </p:sp>
      </p:grpSp>
      <p:pic>
        <p:nvPicPr>
          <p:cNvPr id="17" name="Graphic 16" descr="Call center">
            <a:extLst>
              <a:ext uri="{FF2B5EF4-FFF2-40B4-BE49-F238E27FC236}">
                <a16:creationId xmlns:a16="http://schemas.microsoft.com/office/drawing/2014/main" id="{7AC703E3-B13F-D17F-C74C-8E19E26591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83083" y="1357210"/>
            <a:ext cx="711582" cy="711582"/>
          </a:xfrm>
          <a:prstGeom prst="rect">
            <a:avLst/>
          </a:prstGeom>
        </p:spPr>
      </p:pic>
      <p:pic>
        <p:nvPicPr>
          <p:cNvPr id="19" name="Graphic 18" descr="Waiter">
            <a:extLst>
              <a:ext uri="{FF2B5EF4-FFF2-40B4-BE49-F238E27FC236}">
                <a16:creationId xmlns:a16="http://schemas.microsoft.com/office/drawing/2014/main" id="{78B7164D-B737-0B5C-D973-0B57B06642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87883" y="5112918"/>
            <a:ext cx="676275" cy="676275"/>
          </a:xfrm>
          <a:prstGeom prst="rect">
            <a:avLst/>
          </a:prstGeom>
        </p:spPr>
      </p:pic>
      <p:pic>
        <p:nvPicPr>
          <p:cNvPr id="21" name="Graphic 20" descr="Sleep">
            <a:extLst>
              <a:ext uri="{FF2B5EF4-FFF2-40B4-BE49-F238E27FC236}">
                <a16:creationId xmlns:a16="http://schemas.microsoft.com/office/drawing/2014/main" id="{A554A2CA-0D53-1BC5-86F6-4BFD0C9146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34630" y="3397431"/>
            <a:ext cx="756116" cy="756116"/>
          </a:xfrm>
          <a:prstGeom prst="rect">
            <a:avLst/>
          </a:prstGeom>
        </p:spPr>
      </p:pic>
      <p:pic>
        <p:nvPicPr>
          <p:cNvPr id="6" name="Graphic 5" descr="Open book">
            <a:extLst>
              <a:ext uri="{FF2B5EF4-FFF2-40B4-BE49-F238E27FC236}">
                <a16:creationId xmlns:a16="http://schemas.microsoft.com/office/drawing/2014/main" id="{5BC80936-E0ED-49B6-6C05-92ABDD95223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1826" y="4353996"/>
            <a:ext cx="662838" cy="662838"/>
          </a:xfrm>
          <a:prstGeom prst="rect">
            <a:avLst/>
          </a:prstGeom>
        </p:spPr>
      </p:pic>
      <p:pic>
        <p:nvPicPr>
          <p:cNvPr id="18" name="Graphic 17" descr="Monthly calendar">
            <a:extLst>
              <a:ext uri="{FF2B5EF4-FFF2-40B4-BE49-F238E27FC236}">
                <a16:creationId xmlns:a16="http://schemas.microsoft.com/office/drawing/2014/main" id="{1F0E5B8E-D1FE-9282-9130-2BA62E05B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83082" y="2485401"/>
            <a:ext cx="711582" cy="711582"/>
          </a:xfrm>
          <a:prstGeom prst="rect">
            <a:avLst/>
          </a:prstGeom>
        </p:spPr>
      </p:pic>
    </p:spTree>
    <p:extLst>
      <p:ext uri="{BB962C8B-B14F-4D97-AF65-F5344CB8AC3E}">
        <p14:creationId xmlns:p14="http://schemas.microsoft.com/office/powerpoint/2010/main" val="202292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BE4C583-37AA-92CB-9FA0-338AE01E9A8D}"/>
              </a:ext>
            </a:extLst>
          </p:cNvPr>
          <p:cNvGrpSpPr/>
          <p:nvPr/>
        </p:nvGrpSpPr>
        <p:grpSpPr>
          <a:xfrm>
            <a:off x="-9331" y="6223259"/>
            <a:ext cx="12201331" cy="634741"/>
            <a:chOff x="5768230" y="0"/>
            <a:chExt cx="6423770" cy="6858000"/>
          </a:xfrm>
        </p:grpSpPr>
        <p:pic>
          <p:nvPicPr>
            <p:cNvPr id="4" name="Picture 3">
              <a:extLst>
                <a:ext uri="{FF2B5EF4-FFF2-40B4-BE49-F238E27FC236}">
                  <a16:creationId xmlns:a16="http://schemas.microsoft.com/office/drawing/2014/main" id="{EC0F8FC7-97EF-7A0C-C147-7844373A11E2}"/>
                </a:ext>
                <a:ext uri="{C183D7F6-B498-43B3-948B-1728B52AA6E4}">
                  <adec:decorative xmlns:adec="http://schemas.microsoft.com/office/drawing/2017/decorative" val="1"/>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5780662" y="0"/>
              <a:ext cx="6411338" cy="6858000"/>
            </a:xfrm>
            <a:prstGeom prst="rect">
              <a:avLst/>
            </a:prstGeom>
          </p:spPr>
        </p:pic>
        <p:sp>
          <p:nvSpPr>
            <p:cNvPr id="7" name="Rectangle 6">
              <a:extLst>
                <a:ext uri="{FF2B5EF4-FFF2-40B4-BE49-F238E27FC236}">
                  <a16:creationId xmlns:a16="http://schemas.microsoft.com/office/drawing/2014/main" id="{CE74A7E3-1283-FC48-1814-E699A10A3770}"/>
                </a:ext>
                <a:ext uri="{C183D7F6-B498-43B3-948B-1728B52AA6E4}">
                  <adec:decorative xmlns:adec="http://schemas.microsoft.com/office/drawing/2017/decorative" val="1"/>
                </a:ext>
              </a:extLst>
            </p:cNvPr>
            <p:cNvSpPr/>
            <p:nvPr/>
          </p:nvSpPr>
          <p:spPr>
            <a:xfrm>
              <a:off x="5768230" y="0"/>
              <a:ext cx="642377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grpSp>
      <p:sp>
        <p:nvSpPr>
          <p:cNvPr id="3" name="Content Placeholder 2">
            <a:extLst>
              <a:ext uri="{FF2B5EF4-FFF2-40B4-BE49-F238E27FC236}">
                <a16:creationId xmlns:a16="http://schemas.microsoft.com/office/drawing/2014/main" id="{A16AA40B-3EFF-AB56-328A-1C8367E82092}"/>
              </a:ext>
            </a:extLst>
          </p:cNvPr>
          <p:cNvSpPr>
            <a:spLocks noGrp="1"/>
          </p:cNvSpPr>
          <p:nvPr>
            <p:ph idx="1"/>
          </p:nvPr>
        </p:nvSpPr>
        <p:spPr>
          <a:xfrm>
            <a:off x="496628" y="1010817"/>
            <a:ext cx="11156304" cy="5035620"/>
          </a:xfrm>
        </p:spPr>
        <p:txBody>
          <a:bodyPr>
            <a:normAutofit/>
          </a:bodyPr>
          <a:lstStyle/>
          <a:p>
            <a:pPr>
              <a:lnSpc>
                <a:spcPct val="100000"/>
              </a:lnSpc>
            </a:pPr>
            <a:r>
              <a:rPr lang="en-GB" sz="2000" dirty="0"/>
              <a:t>Data was imported and cleaned for analysis using SQL and visualized using Power BI</a:t>
            </a:r>
          </a:p>
          <a:p>
            <a:pPr>
              <a:lnSpc>
                <a:spcPct val="100000"/>
              </a:lnSpc>
            </a:pPr>
            <a:r>
              <a:rPr lang="en-GB" sz="2000" dirty="0"/>
              <a:t>Holiday had the highest amount of bookings with 3,441 bookings and generated the largest highest revenue of $1.59M</a:t>
            </a:r>
          </a:p>
          <a:p>
            <a:pPr>
              <a:lnSpc>
                <a:spcPct val="100000"/>
              </a:lnSpc>
            </a:pPr>
            <a:r>
              <a:rPr lang="en-GB" sz="2000" dirty="0"/>
              <a:t>Normal rooms had the highest number of bookings with about 3.3k bookings and generated the highest hotel revenue of $1.22M</a:t>
            </a:r>
          </a:p>
          <a:p>
            <a:pPr>
              <a:lnSpc>
                <a:spcPct val="100000"/>
              </a:lnSpc>
            </a:pPr>
            <a:r>
              <a:rPr lang="en-GB" sz="2000" dirty="0"/>
              <a:t>$51,670 was lost due to 281 requests that didn’t follow through.</a:t>
            </a:r>
          </a:p>
          <a:p>
            <a:pPr>
              <a:lnSpc>
                <a:spcPct val="100000"/>
              </a:lnSpc>
            </a:pPr>
            <a:r>
              <a:rPr lang="en-GB" sz="2000" dirty="0"/>
              <a:t>Normal rooms had the highest amount of lost hotel revenue - $15,440 - due to failed requests</a:t>
            </a:r>
          </a:p>
          <a:p>
            <a:pPr>
              <a:lnSpc>
                <a:spcPct val="100000"/>
              </a:lnSpc>
            </a:pPr>
            <a:r>
              <a:rPr lang="en-GB" sz="2000" dirty="0"/>
              <a:t>Steak ‘N’ Stuff generated the highest food revenue and French breakfast was the most ordered at 600 orders</a:t>
            </a:r>
          </a:p>
          <a:p>
            <a:pPr>
              <a:lnSpc>
                <a:spcPct val="100000"/>
              </a:lnSpc>
            </a:pPr>
            <a:r>
              <a:rPr lang="en-GB" sz="2000" dirty="0"/>
              <a:t>Large conference rooms generated the highest food revenue and the ordered the most amount of food</a:t>
            </a:r>
          </a:p>
          <a:p>
            <a:pPr>
              <a:lnSpc>
                <a:spcPct val="100000"/>
              </a:lnSpc>
            </a:pPr>
            <a:r>
              <a:rPr lang="en-GB" sz="2000" dirty="0"/>
              <a:t>Dinners had the largest amount of orders monthly with about 2727 orders.</a:t>
            </a:r>
          </a:p>
        </p:txBody>
      </p:sp>
      <p:grpSp>
        <p:nvGrpSpPr>
          <p:cNvPr id="12" name="Group 11">
            <a:extLst>
              <a:ext uri="{FF2B5EF4-FFF2-40B4-BE49-F238E27FC236}">
                <a16:creationId xmlns:a16="http://schemas.microsoft.com/office/drawing/2014/main" id="{B66AF6CF-7A1A-25E2-F2BA-3AF70C2EC3E9}"/>
              </a:ext>
            </a:extLst>
          </p:cNvPr>
          <p:cNvGrpSpPr/>
          <p:nvPr/>
        </p:nvGrpSpPr>
        <p:grpSpPr>
          <a:xfrm>
            <a:off x="11751092" y="6371325"/>
            <a:ext cx="603188" cy="527486"/>
            <a:chOff x="11751092" y="6371325"/>
            <a:chExt cx="603188" cy="527486"/>
          </a:xfrm>
        </p:grpSpPr>
        <p:sp>
          <p:nvSpPr>
            <p:cNvPr id="5" name="Freeform 102">
              <a:extLst>
                <a:ext uri="{FF2B5EF4-FFF2-40B4-BE49-F238E27FC236}">
                  <a16:creationId xmlns:a16="http://schemas.microsoft.com/office/drawing/2014/main" id="{02965AD2-60BF-F615-C016-B1C4A7F9A3F7}"/>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6" name="TextBox 5">
              <a:hlinkClick r:id="rId4" action="ppaction://hlinksldjump"/>
              <a:extLst>
                <a:ext uri="{FF2B5EF4-FFF2-40B4-BE49-F238E27FC236}">
                  <a16:creationId xmlns:a16="http://schemas.microsoft.com/office/drawing/2014/main" id="{9750549F-9069-7021-B3A3-D00A419E5649}"/>
                </a:ext>
              </a:extLst>
            </p:cNvPr>
            <p:cNvSpPr txBox="1"/>
            <p:nvPr/>
          </p:nvSpPr>
          <p:spPr>
            <a:xfrm>
              <a:off x="11879094" y="6481179"/>
              <a:ext cx="277640" cy="307777"/>
            </a:xfrm>
            <a:prstGeom prst="rect">
              <a:avLst/>
            </a:prstGeom>
            <a:solidFill>
              <a:srgbClr val="CE295E"/>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Light"/>
                </a:rPr>
                <a:t>5</a:t>
              </a:r>
            </a:p>
          </p:txBody>
        </p:sp>
      </p:grpSp>
      <p:sp>
        <p:nvSpPr>
          <p:cNvPr id="8" name="TextBox 7">
            <a:extLst>
              <a:ext uri="{FF2B5EF4-FFF2-40B4-BE49-F238E27FC236}">
                <a16:creationId xmlns:a16="http://schemas.microsoft.com/office/drawing/2014/main" id="{62EF12D2-17A0-1767-D7FA-9D79C8A3AEF4}"/>
              </a:ext>
            </a:extLst>
          </p:cNvPr>
          <p:cNvSpPr txBox="1"/>
          <p:nvPr/>
        </p:nvSpPr>
        <p:spPr>
          <a:xfrm>
            <a:off x="2991432" y="174287"/>
            <a:ext cx="5769066" cy="523220"/>
          </a:xfrm>
          <a:prstGeom prst="rect">
            <a:avLst/>
          </a:prstGeom>
          <a:noFill/>
        </p:spPr>
        <p:txBody>
          <a:bodyPr wrap="square">
            <a:spAutoFit/>
          </a:bodyPr>
          <a:lstStyle>
            <a:defPPr>
              <a:defRPr lang="en-US"/>
            </a:defPPr>
            <a:lvl1pPr algn="ctr">
              <a:defRPr sz="2800" b="1">
                <a:latin typeface="Sagona ExtraLight (Headings)"/>
              </a:defRPr>
            </a:lvl1pPr>
          </a:lstStyle>
          <a:p>
            <a:r>
              <a:rPr lang="en-US" dirty="0"/>
              <a:t>Hotel Bookings:  Summary</a:t>
            </a:r>
          </a:p>
        </p:txBody>
      </p:sp>
      <p:cxnSp>
        <p:nvCxnSpPr>
          <p:cNvPr id="11" name="Straight Connector 10">
            <a:extLst>
              <a:ext uri="{FF2B5EF4-FFF2-40B4-BE49-F238E27FC236}">
                <a16:creationId xmlns:a16="http://schemas.microsoft.com/office/drawing/2014/main" id="{6882D87B-43D2-EF8E-1146-9138A6C5754A}"/>
              </a:ext>
              <a:ext uri="{C183D7F6-B498-43B3-948B-1728B52AA6E4}">
                <adec:decorative xmlns:adec="http://schemas.microsoft.com/office/drawing/2017/decorative" val="1"/>
              </a:ext>
            </a:extLst>
          </p:cNvPr>
          <p:cNvCxnSpPr>
            <a:cxnSpLocks/>
          </p:cNvCxnSpPr>
          <p:nvPr/>
        </p:nvCxnSpPr>
        <p:spPr>
          <a:xfrm>
            <a:off x="4807132" y="740655"/>
            <a:ext cx="2371284" cy="0"/>
          </a:xfrm>
          <a:prstGeom prst="line">
            <a:avLst/>
          </a:prstGeom>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A9544A83-B8B1-937C-93FE-9A29295F5112}"/>
              </a:ext>
            </a:extLst>
          </p:cNvPr>
          <p:cNvGrpSpPr/>
          <p:nvPr/>
        </p:nvGrpSpPr>
        <p:grpSpPr>
          <a:xfrm>
            <a:off x="323838" y="236688"/>
            <a:ext cx="617985" cy="617984"/>
            <a:chOff x="8119777" y="832629"/>
            <a:chExt cx="1620450" cy="1620448"/>
          </a:xfrm>
          <a:solidFill>
            <a:schemeClr val="tx1"/>
          </a:solidFill>
        </p:grpSpPr>
        <p:sp>
          <p:nvSpPr>
            <p:cNvPr id="10" name="Oval 9">
              <a:extLst>
                <a:ext uri="{FF2B5EF4-FFF2-40B4-BE49-F238E27FC236}">
                  <a16:creationId xmlns:a16="http://schemas.microsoft.com/office/drawing/2014/main" id="{EFC29CD3-8326-EB47-15FF-882A19E2948B}"/>
                </a:ext>
                <a:ext uri="{C183D7F6-B498-43B3-948B-1728B52AA6E4}">
                  <adec:decorative xmlns:adec="http://schemas.microsoft.com/office/drawing/2017/decorative" val="1"/>
                </a:ext>
              </a:extLst>
            </p:cNvPr>
            <p:cNvSpPr/>
            <p:nvPr/>
          </p:nvSpPr>
          <p:spPr>
            <a:xfrm>
              <a:off x="8119777" y="832629"/>
              <a:ext cx="1620450" cy="1620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Light"/>
                <a:ea typeface="+mn-ea"/>
                <a:cs typeface="+mn-cs"/>
              </a:endParaRPr>
            </a:p>
          </p:txBody>
        </p:sp>
        <p:pic>
          <p:nvPicPr>
            <p:cNvPr id="13" name="Content Placeholder 5" descr="Research">
              <a:hlinkClick r:id="rId5" action="ppaction://hlinksldjump"/>
              <a:extLst>
                <a:ext uri="{FF2B5EF4-FFF2-40B4-BE49-F238E27FC236}">
                  <a16:creationId xmlns:a16="http://schemas.microsoft.com/office/drawing/2014/main" id="{54A62103-A745-098E-024A-29C058C4CA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1248" y="1244005"/>
              <a:ext cx="914400" cy="914400"/>
            </a:xfrm>
            <a:prstGeom prst="rect">
              <a:avLst/>
            </a:prstGeom>
          </p:spPr>
        </p:pic>
      </p:grpSp>
    </p:spTree>
    <p:extLst>
      <p:ext uri="{BB962C8B-B14F-4D97-AF65-F5344CB8AC3E}">
        <p14:creationId xmlns:p14="http://schemas.microsoft.com/office/powerpoint/2010/main" val="165272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274574A4-98B0-8EFC-2752-891F607B2B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rcRect l="20799" r="20799"/>
          <a:stretch/>
        </p:blipFill>
        <p:spPr>
          <a:xfrm>
            <a:off x="1" y="1"/>
            <a:ext cx="12192000" cy="6857998"/>
          </a:xfrm>
          <a:prstGeom prst="rect">
            <a:avLst/>
          </a:prstGeom>
        </p:spPr>
      </p:pic>
      <p:sp>
        <p:nvSpPr>
          <p:cNvPr id="140" name="Rectangle 139">
            <a:extLst>
              <a:ext uri="{C183D7F6-B498-43B3-948B-1728B52AA6E4}">
                <adec:decorative xmlns:adec="http://schemas.microsoft.com/office/drawing/2017/decorative" val="1"/>
              </a:ext>
            </a:extLst>
          </p:cNvPr>
          <p:cNvSpPr/>
          <p:nvPr/>
        </p:nvSpPr>
        <p:spPr>
          <a:xfrm>
            <a:off x="1094931" y="0"/>
            <a:ext cx="11093369" cy="6858347"/>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grpSp>
        <p:nvGrpSpPr>
          <p:cNvPr id="11" name="Group 10">
            <a:extLst>
              <a:ext uri="{FF2B5EF4-FFF2-40B4-BE49-F238E27FC236}">
                <a16:creationId xmlns:a16="http://schemas.microsoft.com/office/drawing/2014/main" id="{6233EA02-13CC-F278-BFDB-3BD80579306F}"/>
              </a:ext>
            </a:extLst>
          </p:cNvPr>
          <p:cNvGrpSpPr/>
          <p:nvPr/>
        </p:nvGrpSpPr>
        <p:grpSpPr>
          <a:xfrm>
            <a:off x="323838" y="277960"/>
            <a:ext cx="617985" cy="617984"/>
            <a:chOff x="8119777" y="832629"/>
            <a:chExt cx="1620450" cy="1620448"/>
          </a:xfrm>
          <a:solidFill>
            <a:schemeClr val="tx1"/>
          </a:solidFill>
        </p:grpSpPr>
        <p:sp>
          <p:nvSpPr>
            <p:cNvPr id="35" name="Oval 34">
              <a:extLst>
                <a:ext uri="{C183D7F6-B498-43B3-948B-1728B52AA6E4}">
                  <adec:decorative xmlns:adec="http://schemas.microsoft.com/office/drawing/2017/decorative" val="1"/>
                </a:ext>
              </a:extLst>
            </p:cNvPr>
            <p:cNvSpPr/>
            <p:nvPr/>
          </p:nvSpPr>
          <p:spPr>
            <a:xfrm>
              <a:off x="8119777" y="832629"/>
              <a:ext cx="1620450" cy="1620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Light"/>
                <a:ea typeface="+mn-ea"/>
                <a:cs typeface="+mn-cs"/>
              </a:endParaRPr>
            </a:p>
          </p:txBody>
        </p:sp>
        <p:pic>
          <p:nvPicPr>
            <p:cNvPr id="5" name="Content Placeholder 5" descr="Research">
              <a:hlinkClick r:id="rId4" action="ppaction://hlinksldjump"/>
              <a:extLst>
                <a:ext uri="{FF2B5EF4-FFF2-40B4-BE49-F238E27FC236}">
                  <a16:creationId xmlns:a16="http://schemas.microsoft.com/office/drawing/2014/main" id="{370D1DB0-F63B-E020-9F74-D8398566A1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1248" y="1244005"/>
              <a:ext cx="914400" cy="914400"/>
            </a:xfrm>
            <a:prstGeom prst="rect">
              <a:avLst/>
            </a:prstGeom>
          </p:spPr>
        </p:pic>
      </p:grpSp>
      <p:grpSp>
        <p:nvGrpSpPr>
          <p:cNvPr id="17" name="Group 16">
            <a:extLst>
              <a:ext uri="{FF2B5EF4-FFF2-40B4-BE49-F238E27FC236}">
                <a16:creationId xmlns:a16="http://schemas.microsoft.com/office/drawing/2014/main" id="{6722F5B8-2913-EFF3-66EF-753404900FD2}"/>
              </a:ext>
            </a:extLst>
          </p:cNvPr>
          <p:cNvGrpSpPr/>
          <p:nvPr/>
        </p:nvGrpSpPr>
        <p:grpSpPr>
          <a:xfrm>
            <a:off x="1920598" y="372724"/>
            <a:ext cx="9296042" cy="6515763"/>
            <a:chOff x="3355506" y="372724"/>
            <a:chExt cx="6412465" cy="6515763"/>
          </a:xfrm>
        </p:grpSpPr>
        <p:grpSp>
          <p:nvGrpSpPr>
            <p:cNvPr id="15" name="Group 14">
              <a:extLst>
                <a:ext uri="{FF2B5EF4-FFF2-40B4-BE49-F238E27FC236}">
                  <a16:creationId xmlns:a16="http://schemas.microsoft.com/office/drawing/2014/main" id="{DC07E852-0489-95C2-1534-0857896BDC87}"/>
                </a:ext>
              </a:extLst>
            </p:cNvPr>
            <p:cNvGrpSpPr/>
            <p:nvPr/>
          </p:nvGrpSpPr>
          <p:grpSpPr>
            <a:xfrm>
              <a:off x="3355506" y="1348509"/>
              <a:ext cx="6412465" cy="5539978"/>
              <a:chOff x="3355506" y="1348509"/>
              <a:chExt cx="6412465" cy="5539978"/>
            </a:xfrm>
          </p:grpSpPr>
          <p:sp>
            <p:nvSpPr>
              <p:cNvPr id="145" name="TextBox 144"/>
              <p:cNvSpPr txBox="1"/>
              <p:nvPr/>
            </p:nvSpPr>
            <p:spPr>
              <a:xfrm>
                <a:off x="3355506" y="1348509"/>
                <a:ext cx="6412465" cy="5539978"/>
              </a:xfrm>
              <a:prstGeom prst="rect">
                <a:avLst/>
              </a:prstGeom>
              <a:noFill/>
            </p:spPr>
            <p:txBody>
              <a:bodyPr wrap="square" lIns="0" tIns="0" rIns="0" bIns="0" rtlCol="0">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Emoji" panose="020B0502040204020203" pitchFamily="34" charset="0"/>
                    <a:ea typeface="Segoe UI Emoji" panose="020B0502040204020203" pitchFamily="34" charset="0"/>
                  </a:rPr>
                  <a:t>Wrong Format: Inconsistent time format in Food Orders table i.e. 24hr format and 12hr format</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Emoji" panose="020B0502040204020203" pitchFamily="34" charset="0"/>
                  <a:ea typeface="Segoe UI Emoj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Emoji" panose="020B0502040204020203" pitchFamily="34" charset="0"/>
                    <a:ea typeface="Segoe UI Emoji" panose="020B0502040204020203" pitchFamily="34" charset="0"/>
                  </a:rPr>
                  <a:t>Wrong Values: Wrong year values were entered in</a:t>
                </a:r>
                <a:r>
                  <a:rPr lang="en-US" sz="2000" dirty="0">
                    <a:latin typeface="Segoe UI Emoji" panose="020B0502040204020203" pitchFamily="34" charset="0"/>
                    <a:ea typeface="Segoe UI Emoji" panose="020B0502040204020203" pitchFamily="34" charset="0"/>
                  </a:rPr>
                  <a:t> booking start and end dates during data entry</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Emoji" panose="020B0502040204020203" pitchFamily="34" charset="0"/>
                  <a:ea typeface="Segoe UI Emoj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Emoji" panose="020B0502040204020203" pitchFamily="34" charset="0"/>
                    <a:ea typeface="Segoe UI Emoji" panose="020B0502040204020203" pitchFamily="34" charset="0"/>
                  </a:rPr>
                  <a:t>Redundant </a:t>
                </a:r>
                <a:r>
                  <a:rPr lang="en-US" sz="2000" dirty="0">
                    <a:latin typeface="Segoe UI Emoji" panose="020B0502040204020203" pitchFamily="34" charset="0"/>
                    <a:ea typeface="Segoe UI Emoji" panose="020B0502040204020203" pitchFamily="34" charset="0"/>
                  </a:rPr>
                  <a:t>Values: the categorical data, vacation is a synonym for holiday in the request type column of the Request table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Emoji" panose="020B0502040204020203" pitchFamily="34" charset="0"/>
                  <a:ea typeface="Segoe UI Emoj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Segoe UI Emoji" panose="020B0502040204020203" pitchFamily="34" charset="0"/>
                    <a:ea typeface="Segoe UI Emoji" panose="020B0502040204020203" pitchFamily="34" charset="0"/>
                  </a:rPr>
                  <a:t>Redundant Field: The “Room ID” primary key is not referenced in other tables.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Segoe UI Emoji" panose="020B0502040204020203" pitchFamily="34" charset="0"/>
                    <a:ea typeface="Segoe UI Emoji" panose="020B0502040204020203" pitchFamily="34" charset="0"/>
                  </a:rPr>
                  <a:t>No “Food Order” table primary key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Emoji" panose="020B0502040204020203" pitchFamily="34" charset="0"/>
                  <a:ea typeface="Segoe UI Emoj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Segoe UI Emoji" panose="020B0502040204020203" pitchFamily="34" charset="0"/>
                    <a:ea typeface="Segoe UI Emoji" panose="020B0502040204020203" pitchFamily="34" charset="0"/>
                  </a:rPr>
                  <a:t>Inconsistent attribute names in different tables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Emoji" panose="020B0502040204020203" pitchFamily="34" charset="0"/>
                  <a:ea typeface="Segoe UI Emoj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Emoji" panose="020B0502040204020203" pitchFamily="34" charset="0"/>
                  <a:ea typeface="Segoe UI Emoj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latin typeface="Segoe UI Emoji" panose="020B0502040204020203" pitchFamily="34" charset="0"/>
                  <a:ea typeface="Segoe UI Emoji" panose="020B0502040204020203" pitchFamily="34" charset="0"/>
                </a:endParaRPr>
              </a:p>
            </p:txBody>
          </p:sp>
          <p:cxnSp>
            <p:nvCxnSpPr>
              <p:cNvPr id="152" name="Straight Connector 151">
                <a:extLst>
                  <a:ext uri="{C183D7F6-B498-43B3-948B-1728B52AA6E4}">
                    <adec:decorative xmlns:adec="http://schemas.microsoft.com/office/drawing/2017/decorative" val="1"/>
                  </a:ext>
                </a:extLst>
              </p:cNvPr>
              <p:cNvCxnSpPr/>
              <p:nvPr/>
            </p:nvCxnSpPr>
            <p:spPr>
              <a:xfrm>
                <a:off x="5942331" y="6469144"/>
                <a:ext cx="1238818" cy="0"/>
              </a:xfrm>
              <a:prstGeom prst="line">
                <a:avLst/>
              </a:prstGeom>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0A9045EA-193A-954D-7459-C2F95559B789}"/>
                </a:ext>
              </a:extLst>
            </p:cNvPr>
            <p:cNvGrpSpPr/>
            <p:nvPr/>
          </p:nvGrpSpPr>
          <p:grpSpPr>
            <a:xfrm>
              <a:off x="4332343" y="372724"/>
              <a:ext cx="4458790" cy="553708"/>
              <a:chOff x="4332343" y="372724"/>
              <a:chExt cx="4458790" cy="553708"/>
            </a:xfrm>
          </p:grpSpPr>
          <p:cxnSp>
            <p:nvCxnSpPr>
              <p:cNvPr id="151" name="Straight Connector 150">
                <a:extLst>
                  <a:ext uri="{C183D7F6-B498-43B3-948B-1728B52AA6E4}">
                    <adec:decorative xmlns:adec="http://schemas.microsoft.com/office/drawing/2017/decorative" val="1"/>
                  </a:ext>
                </a:extLst>
              </p:cNvPr>
              <p:cNvCxnSpPr/>
              <p:nvPr/>
            </p:nvCxnSpPr>
            <p:spPr>
              <a:xfrm>
                <a:off x="5354686" y="926432"/>
                <a:ext cx="2414104" cy="0"/>
              </a:xfrm>
              <a:prstGeom prst="line">
                <a:avLst/>
              </a:prstGeo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D67BC7A-FEAB-44B8-EAFC-104D1926AAD6}"/>
                  </a:ext>
                </a:extLst>
              </p:cNvPr>
              <p:cNvSpPr txBox="1"/>
              <p:nvPr/>
            </p:nvSpPr>
            <p:spPr>
              <a:xfrm>
                <a:off x="4332343" y="372724"/>
                <a:ext cx="4458790" cy="523220"/>
              </a:xfrm>
              <a:prstGeom prst="rect">
                <a:avLst/>
              </a:prstGeom>
              <a:noFill/>
            </p:spPr>
            <p:txBody>
              <a:bodyPr wrap="square">
                <a:spAutoFit/>
              </a:bodyPr>
              <a:lstStyle/>
              <a:p>
                <a:pPr algn="ctr"/>
                <a:r>
                  <a:rPr lang="en-US" sz="2800" b="1" dirty="0">
                    <a:latin typeface="Sagona ExtraLight (Headings)"/>
                  </a:rPr>
                  <a:t>Data Quality: Issues</a:t>
                </a:r>
              </a:p>
            </p:txBody>
          </p:sp>
        </p:grpSp>
      </p:grpSp>
      <p:grpSp>
        <p:nvGrpSpPr>
          <p:cNvPr id="6" name="Group 5">
            <a:extLst>
              <a:ext uri="{FF2B5EF4-FFF2-40B4-BE49-F238E27FC236}">
                <a16:creationId xmlns:a16="http://schemas.microsoft.com/office/drawing/2014/main" id="{BAC87103-CD08-B8C2-7E7A-7401170AE29C}"/>
              </a:ext>
            </a:extLst>
          </p:cNvPr>
          <p:cNvGrpSpPr/>
          <p:nvPr/>
        </p:nvGrpSpPr>
        <p:grpSpPr>
          <a:xfrm>
            <a:off x="11751092" y="6371325"/>
            <a:ext cx="603188" cy="527486"/>
            <a:chOff x="11751092" y="6371325"/>
            <a:chExt cx="603188" cy="527486"/>
          </a:xfrm>
          <a:solidFill>
            <a:srgbClr val="CE295E"/>
          </a:solidFill>
        </p:grpSpPr>
        <p:sp>
          <p:nvSpPr>
            <p:cNvPr id="9" name="Freeform 102">
              <a:extLst>
                <a:ext uri="{FF2B5EF4-FFF2-40B4-BE49-F238E27FC236}">
                  <a16:creationId xmlns:a16="http://schemas.microsoft.com/office/drawing/2014/main" id="{18B6826A-4C1D-20F0-7843-2384F8018374}"/>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10" name="TextBox 9">
              <a:hlinkClick r:id="rId7" action="ppaction://hlinksldjump"/>
              <a:extLst>
                <a:ext uri="{FF2B5EF4-FFF2-40B4-BE49-F238E27FC236}">
                  <a16:creationId xmlns:a16="http://schemas.microsoft.com/office/drawing/2014/main" id="{5E84B801-2B7F-B780-3F8F-5A9FD6CC66BF}"/>
                </a:ext>
              </a:extLst>
            </p:cNvPr>
            <p:cNvSpPr txBox="1"/>
            <p:nvPr/>
          </p:nvSpPr>
          <p:spPr>
            <a:xfrm>
              <a:off x="11907454" y="6481180"/>
              <a:ext cx="280846" cy="307777"/>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Light"/>
                </a:rPr>
                <a:t>6</a:t>
              </a:r>
            </a:p>
          </p:txBody>
        </p:sp>
      </p:grpSp>
    </p:spTree>
    <p:extLst>
      <p:ext uri="{BB962C8B-B14F-4D97-AF65-F5344CB8AC3E}">
        <p14:creationId xmlns:p14="http://schemas.microsoft.com/office/powerpoint/2010/main" val="1727237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a:extLst>
              <a:ext uri="{C183D7F6-B498-43B3-948B-1728B52AA6E4}">
                <adec:decorative xmlns:adec="http://schemas.microsoft.com/office/drawing/2017/decorative" val="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4048" r="33738"/>
          <a:stretch/>
        </p:blipFill>
        <p:spPr>
          <a:xfrm>
            <a:off x="0" y="0"/>
            <a:ext cx="2708366" cy="6858000"/>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0" y="-1"/>
            <a:ext cx="2708366" cy="6858000"/>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45" name="TextBox 144"/>
          <p:cNvSpPr txBox="1"/>
          <p:nvPr/>
        </p:nvSpPr>
        <p:spPr>
          <a:xfrm>
            <a:off x="3370217" y="1242274"/>
            <a:ext cx="8203473" cy="5262979"/>
          </a:xfrm>
          <a:prstGeom prst="rect">
            <a:avLst/>
          </a:prstGeom>
          <a:noFill/>
        </p:spPr>
        <p:txBody>
          <a:bodyPr wrap="square" lIns="0" tIns="0" rIns="0" bIns="0" rtlCol="0">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Investment in database management systems like Azure or Oracle for easy data storage, manipulation and analysis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Validation for request type, time and booking </a:t>
            </a:r>
            <a:r>
              <a:rPr lang="en-US" dirty="0">
                <a:latin typeface="Segoe UI" panose="020B0502040204020203" pitchFamily="34" charset="0"/>
                <a:cs typeface="Segoe UI" panose="020B0502040204020203" pitchFamily="34" charset="0"/>
              </a:rPr>
              <a:t>date columns </a:t>
            </a:r>
            <a:r>
              <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should be established for accurate data entry</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Segoe UI" panose="020B0502040204020203" pitchFamily="34" charset="0"/>
              <a:cs typeface="Segoe U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Use of “Room ID” primary key in “Request” and “Food Order” tables to facilitate easy retrieval of room data</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Segoe UI" panose="020B0502040204020203" pitchFamily="34" charset="0"/>
              <a:cs typeface="Segoe U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Addition of “number of rooms” column in “Request” table to easily calculate capacity limits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Creation of “Client” table to store client information, reward frequent customers, and for targeted ads.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A separate column for title should be added to eliminate issues with searching  client names.</a:t>
            </a:r>
            <a:endPar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sp>
        <p:nvSpPr>
          <p:cNvPr id="7" name="TextBox 6">
            <a:extLst>
              <a:ext uri="{FF2B5EF4-FFF2-40B4-BE49-F238E27FC236}">
                <a16:creationId xmlns:a16="http://schemas.microsoft.com/office/drawing/2014/main" id="{ED67BC7A-FEAB-44B8-EAFC-104D1926AAD6}"/>
              </a:ext>
            </a:extLst>
          </p:cNvPr>
          <p:cNvSpPr txBox="1"/>
          <p:nvPr/>
        </p:nvSpPr>
        <p:spPr>
          <a:xfrm>
            <a:off x="4668792" y="217435"/>
            <a:ext cx="5679265" cy="523220"/>
          </a:xfrm>
          <a:prstGeom prst="rect">
            <a:avLst/>
          </a:prstGeom>
          <a:noFill/>
        </p:spPr>
        <p:txBody>
          <a:bodyPr wrap="square">
            <a:spAutoFit/>
          </a:bodyPr>
          <a:lstStyle/>
          <a:p>
            <a:pPr algn="ctr"/>
            <a:r>
              <a:rPr lang="en-US" sz="2800" b="1" dirty="0">
                <a:latin typeface="Sagona ExtraLight (Headings)"/>
              </a:rPr>
              <a:t>Data Quality: Recommendations</a:t>
            </a:r>
          </a:p>
        </p:txBody>
      </p:sp>
      <p:cxnSp>
        <p:nvCxnSpPr>
          <p:cNvPr id="9" name="Straight Connector 8">
            <a:extLst>
              <a:ext uri="{FF2B5EF4-FFF2-40B4-BE49-F238E27FC236}">
                <a16:creationId xmlns:a16="http://schemas.microsoft.com/office/drawing/2014/main" id="{851453A2-4218-AF14-4DFF-68538BBBD4DC}"/>
              </a:ext>
              <a:ext uri="{C183D7F6-B498-43B3-948B-1728B52AA6E4}">
                <adec:decorative xmlns:adec="http://schemas.microsoft.com/office/drawing/2017/decorative" val="1"/>
              </a:ext>
            </a:extLst>
          </p:cNvPr>
          <p:cNvCxnSpPr>
            <a:cxnSpLocks/>
          </p:cNvCxnSpPr>
          <p:nvPr/>
        </p:nvCxnSpPr>
        <p:spPr>
          <a:xfrm>
            <a:off x="6244046" y="740655"/>
            <a:ext cx="2371284" cy="0"/>
          </a:xfrm>
          <a:prstGeom prst="line">
            <a:avLst/>
          </a:prstGeom>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94818BC-49B2-F117-C60E-CEFE003A2A3B}"/>
              </a:ext>
            </a:extLst>
          </p:cNvPr>
          <p:cNvGrpSpPr/>
          <p:nvPr/>
        </p:nvGrpSpPr>
        <p:grpSpPr>
          <a:xfrm>
            <a:off x="323838" y="236688"/>
            <a:ext cx="617985" cy="617984"/>
            <a:chOff x="8119777" y="832629"/>
            <a:chExt cx="1620450" cy="1620448"/>
          </a:xfrm>
          <a:solidFill>
            <a:schemeClr val="bg1"/>
          </a:solidFill>
        </p:grpSpPr>
        <p:sp>
          <p:nvSpPr>
            <p:cNvPr id="11" name="Oval 10">
              <a:extLst>
                <a:ext uri="{FF2B5EF4-FFF2-40B4-BE49-F238E27FC236}">
                  <a16:creationId xmlns:a16="http://schemas.microsoft.com/office/drawing/2014/main" id="{D2572CAC-57B3-A957-A414-258CB390F3AC}"/>
                </a:ext>
                <a:ext uri="{C183D7F6-B498-43B3-948B-1728B52AA6E4}">
                  <adec:decorative xmlns:adec="http://schemas.microsoft.com/office/drawing/2017/decorative" val="1"/>
                </a:ext>
              </a:extLst>
            </p:cNvPr>
            <p:cNvSpPr/>
            <p:nvPr/>
          </p:nvSpPr>
          <p:spPr>
            <a:xfrm>
              <a:off x="8119777" y="832629"/>
              <a:ext cx="1620450" cy="16204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Light"/>
                <a:ea typeface="+mn-ea"/>
                <a:cs typeface="+mn-cs"/>
              </a:endParaRPr>
            </a:p>
          </p:txBody>
        </p:sp>
        <p:pic>
          <p:nvPicPr>
            <p:cNvPr id="12" name="Content Placeholder 5" descr="Research">
              <a:extLst>
                <a:ext uri="{FF2B5EF4-FFF2-40B4-BE49-F238E27FC236}">
                  <a16:creationId xmlns:a16="http://schemas.microsoft.com/office/drawing/2014/main" id="{F30B90F3-D78B-13B7-76F3-01B29B0573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1248" y="1244005"/>
              <a:ext cx="914400" cy="914400"/>
            </a:xfrm>
            <a:prstGeom prst="rect">
              <a:avLst/>
            </a:prstGeom>
          </p:spPr>
        </p:pic>
      </p:grpSp>
      <p:grpSp>
        <p:nvGrpSpPr>
          <p:cNvPr id="14" name="Group 13">
            <a:extLst>
              <a:ext uri="{FF2B5EF4-FFF2-40B4-BE49-F238E27FC236}">
                <a16:creationId xmlns:a16="http://schemas.microsoft.com/office/drawing/2014/main" id="{F386FF60-84FC-4793-AA3D-D93125F4C4F7}"/>
              </a:ext>
            </a:extLst>
          </p:cNvPr>
          <p:cNvGrpSpPr/>
          <p:nvPr/>
        </p:nvGrpSpPr>
        <p:grpSpPr>
          <a:xfrm>
            <a:off x="11751092" y="6371325"/>
            <a:ext cx="603188" cy="527486"/>
            <a:chOff x="11751092" y="6371325"/>
            <a:chExt cx="603188" cy="527486"/>
          </a:xfrm>
          <a:solidFill>
            <a:srgbClr val="CE295E"/>
          </a:solidFill>
        </p:grpSpPr>
        <p:sp>
          <p:nvSpPr>
            <p:cNvPr id="15" name="Freeform 102">
              <a:extLst>
                <a:ext uri="{FF2B5EF4-FFF2-40B4-BE49-F238E27FC236}">
                  <a16:creationId xmlns:a16="http://schemas.microsoft.com/office/drawing/2014/main" id="{DA29E58B-3FFC-77CB-A130-EEBAA59DBA9D}"/>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16" name="TextBox 15">
              <a:hlinkClick r:id="rId6" action="ppaction://hlinksldjump"/>
              <a:extLst>
                <a:ext uri="{FF2B5EF4-FFF2-40B4-BE49-F238E27FC236}">
                  <a16:creationId xmlns:a16="http://schemas.microsoft.com/office/drawing/2014/main" id="{908DBBB3-45E2-7CA6-3374-BA2DE46165A2}"/>
                </a:ext>
              </a:extLst>
            </p:cNvPr>
            <p:cNvSpPr txBox="1"/>
            <p:nvPr/>
          </p:nvSpPr>
          <p:spPr>
            <a:xfrm>
              <a:off x="11907454" y="6481180"/>
              <a:ext cx="277640" cy="307777"/>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Light"/>
                </a:rPr>
                <a:t>7</a:t>
              </a:r>
            </a:p>
          </p:txBody>
        </p:sp>
      </p:grpSp>
    </p:spTree>
    <p:extLst>
      <p:ext uri="{BB962C8B-B14F-4D97-AF65-F5344CB8AC3E}">
        <p14:creationId xmlns:p14="http://schemas.microsoft.com/office/powerpoint/2010/main" val="404558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3C0F6A-C491-968B-12F8-B074252EFCCC}"/>
              </a:ext>
            </a:extLst>
          </p:cNvPr>
          <p:cNvPicPr>
            <a:picLocks noChangeAspect="1"/>
          </p:cNvPicPr>
          <p:nvPr/>
        </p:nvPicPr>
        <p:blipFill>
          <a:blip r:embed="rId2"/>
          <a:srcRect t="107" b="107"/>
          <a:stretch/>
        </p:blipFill>
        <p:spPr>
          <a:xfrm>
            <a:off x="186178" y="420413"/>
            <a:ext cx="11819644" cy="6045419"/>
          </a:xfrm>
          <a:prstGeom prst="rect">
            <a:avLst/>
          </a:prstGeom>
        </p:spPr>
      </p:pic>
      <p:grpSp>
        <p:nvGrpSpPr>
          <p:cNvPr id="8" name="Group 7">
            <a:extLst>
              <a:ext uri="{FF2B5EF4-FFF2-40B4-BE49-F238E27FC236}">
                <a16:creationId xmlns:a16="http://schemas.microsoft.com/office/drawing/2014/main" id="{44C18EFF-1CA6-BE9A-C3A5-F97A87F21A3F}"/>
              </a:ext>
            </a:extLst>
          </p:cNvPr>
          <p:cNvGrpSpPr/>
          <p:nvPr/>
        </p:nvGrpSpPr>
        <p:grpSpPr>
          <a:xfrm>
            <a:off x="11751092" y="6371325"/>
            <a:ext cx="603188" cy="527486"/>
            <a:chOff x="11751092" y="6371325"/>
            <a:chExt cx="603188" cy="527486"/>
          </a:xfrm>
          <a:solidFill>
            <a:srgbClr val="CE295E"/>
          </a:solidFill>
        </p:grpSpPr>
        <p:sp>
          <p:nvSpPr>
            <p:cNvPr id="9" name="Freeform 102">
              <a:extLst>
                <a:ext uri="{FF2B5EF4-FFF2-40B4-BE49-F238E27FC236}">
                  <a16:creationId xmlns:a16="http://schemas.microsoft.com/office/drawing/2014/main" id="{FBE37047-2958-B3C2-0D92-975978FAA7C3}"/>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10" name="TextBox 9">
              <a:hlinkClick r:id="rId3" action="ppaction://hlinksldjump"/>
              <a:extLst>
                <a:ext uri="{FF2B5EF4-FFF2-40B4-BE49-F238E27FC236}">
                  <a16:creationId xmlns:a16="http://schemas.microsoft.com/office/drawing/2014/main" id="{8B0CD61B-EF17-1BDA-8823-A4CCB8FEF086}"/>
                </a:ext>
              </a:extLst>
            </p:cNvPr>
            <p:cNvSpPr txBox="1"/>
            <p:nvPr/>
          </p:nvSpPr>
          <p:spPr>
            <a:xfrm>
              <a:off x="11907454" y="6481180"/>
              <a:ext cx="277640" cy="307777"/>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Light"/>
                </a:rPr>
                <a:t>8</a:t>
              </a:r>
            </a:p>
          </p:txBody>
        </p:sp>
      </p:grpSp>
    </p:spTree>
    <p:extLst>
      <p:ext uri="{BB962C8B-B14F-4D97-AF65-F5344CB8AC3E}">
        <p14:creationId xmlns:p14="http://schemas.microsoft.com/office/powerpoint/2010/main" val="23706118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3.xml><?xml version="1.0" encoding="utf-8"?>
<a:theme xmlns:a="http://schemas.openxmlformats.org/drawingml/2006/main" name="2_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2.xml><?xml version="1.0" encoding="utf-8"?>
<ds:datastoreItem xmlns:ds="http://schemas.openxmlformats.org/officeDocument/2006/customXml" ds:itemID="{52F3B215-496E-4790-A364-7C1C46DEC771}">
  <ds:schemaRefs>
    <ds:schemaRef ds:uri="http://schemas.microsoft.com/office/infopath/2007/PartnerControls"/>
    <ds:schemaRef ds:uri="http://purl.org/dc/terms/"/>
    <ds:schemaRef ds:uri="http://www.w3.org/XML/1998/namespace"/>
    <ds:schemaRef ds:uri="http://schemas.openxmlformats.org/package/2006/metadata/core-properties"/>
    <ds:schemaRef ds:uri="http://schemas.microsoft.com/office/2006/documentManagement/types"/>
    <ds:schemaRef ds:uri="http://purl.org/dc/elements/1.1/"/>
    <ds:schemaRef ds:uri="16c05727-aa75-4e4a-9b5f-8a80a1165891"/>
    <ds:schemaRef ds:uri="71af3243-3dd4-4a8d-8c0d-dd76da1f02a5"/>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{1C5C502B-BB02-4124-93AD-FA72ED1DA338}tf78829772_win32</Template>
  <TotalTime>5811</TotalTime>
  <Words>624</Words>
  <Application>Microsoft Office PowerPoint</Application>
  <PresentationFormat>Widescreen</PresentationFormat>
  <Paragraphs>82</Paragraphs>
  <Slides>13</Slides>
  <Notes>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13</vt:i4>
      </vt:variant>
    </vt:vector>
  </HeadingPairs>
  <TitlesOfParts>
    <vt:vector size="27" baseType="lpstr">
      <vt:lpstr>Arial</vt:lpstr>
      <vt:lpstr>Calibri</vt:lpstr>
      <vt:lpstr>Century Gothic</vt:lpstr>
      <vt:lpstr>Garamond</vt:lpstr>
      <vt:lpstr>Sagona Book</vt:lpstr>
      <vt:lpstr>Sagona Book (Body)</vt:lpstr>
      <vt:lpstr>Sagona ExtraLight</vt:lpstr>
      <vt:lpstr>Sagona ExtraLight (Headings)</vt:lpstr>
      <vt:lpstr>Segoe UI</vt:lpstr>
      <vt:lpstr>Segoe UI Emoji</vt:lpstr>
      <vt:lpstr>Segoe UI Light</vt:lpstr>
      <vt:lpstr>SavonVTI</vt:lpstr>
      <vt:lpstr>Office Theme</vt:lpstr>
      <vt:lpstr>2_Office Theme</vt:lpstr>
      <vt:lpstr>BLACKTECH CAPSTONE</vt:lpstr>
      <vt:lpstr>Hotel Bookings</vt:lpstr>
      <vt:lpstr>Slide 9</vt:lpstr>
      <vt:lpstr>Entity Relationship Diagram (ERD)</vt:lpstr>
      <vt:lpstr>Slide 7</vt:lpstr>
      <vt:lpstr>PowerPoint Presentation</vt:lpstr>
      <vt:lpstr>Slide 7</vt:lpstr>
      <vt:lpstr>Slide 7</vt:lpstr>
      <vt:lpstr>PowerPoint Presentation</vt:lpstr>
      <vt:lpstr>PowerPoint Presentation</vt:lpstr>
      <vt:lpstr>PowerPoint Presentation</vt:lpstr>
      <vt:lpstr>Slide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BLACKTECH CAPSTONE</dc:title>
  <dc:creator>Adunoluwa Olutola</dc:creator>
  <cp:lastModifiedBy>Adunoluwa Olutola</cp:lastModifiedBy>
  <cp:revision>13</cp:revision>
  <dcterms:created xsi:type="dcterms:W3CDTF">2022-09-02T12:39:10Z</dcterms:created>
  <dcterms:modified xsi:type="dcterms:W3CDTF">2022-09-23T05:16:36Z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